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17"/>
  </p:notesMasterIdLst>
  <p:sldIdLst>
    <p:sldId id="260" r:id="rId5"/>
    <p:sldId id="276" r:id="rId6"/>
    <p:sldId id="277" r:id="rId7"/>
    <p:sldId id="262" r:id="rId8"/>
    <p:sldId id="263" r:id="rId9"/>
    <p:sldId id="264" r:id="rId10"/>
    <p:sldId id="283" r:id="rId11"/>
    <p:sldId id="265" r:id="rId12"/>
    <p:sldId id="293" r:id="rId13"/>
    <p:sldId id="266" r:id="rId14"/>
    <p:sldId id="307" r:id="rId15"/>
    <p:sldId id="306" r:id="rId16"/>
    <p:sldId id="310" r:id="rId17"/>
    <p:sldId id="312" r:id="rId18"/>
    <p:sldId id="311" r:id="rId19"/>
    <p:sldId id="295" r:id="rId20"/>
    <p:sldId id="296" r:id="rId21"/>
    <p:sldId id="313" r:id="rId22"/>
    <p:sldId id="314" r:id="rId23"/>
    <p:sldId id="297" r:id="rId24"/>
    <p:sldId id="268" r:id="rId25"/>
    <p:sldId id="302" r:id="rId26"/>
    <p:sldId id="303" r:id="rId27"/>
    <p:sldId id="316" r:id="rId28"/>
    <p:sldId id="317" r:id="rId29"/>
    <p:sldId id="315" r:id="rId30"/>
    <p:sldId id="324" r:id="rId31"/>
    <p:sldId id="321" r:id="rId32"/>
    <p:sldId id="318" r:id="rId33"/>
    <p:sldId id="319" r:id="rId34"/>
    <p:sldId id="278" r:id="rId35"/>
    <p:sldId id="320" r:id="rId36"/>
    <p:sldId id="287" r:id="rId37"/>
    <p:sldId id="323" r:id="rId38"/>
    <p:sldId id="337" r:id="rId39"/>
    <p:sldId id="322" r:id="rId40"/>
    <p:sldId id="299" r:id="rId41"/>
    <p:sldId id="288" r:id="rId42"/>
    <p:sldId id="292" r:id="rId43"/>
    <p:sldId id="301" r:id="rId44"/>
    <p:sldId id="326" r:id="rId45"/>
    <p:sldId id="327" r:id="rId46"/>
    <p:sldId id="328" r:id="rId47"/>
    <p:sldId id="330" r:id="rId48"/>
    <p:sldId id="329" r:id="rId49"/>
    <p:sldId id="280" r:id="rId50"/>
    <p:sldId id="334" r:id="rId51"/>
    <p:sldId id="332" r:id="rId52"/>
    <p:sldId id="338" r:id="rId53"/>
    <p:sldId id="335" r:id="rId54"/>
    <p:sldId id="333" r:id="rId55"/>
    <p:sldId id="340" r:id="rId56"/>
    <p:sldId id="342" r:id="rId57"/>
    <p:sldId id="336" r:id="rId58"/>
    <p:sldId id="341" r:id="rId59"/>
    <p:sldId id="343" r:id="rId60"/>
    <p:sldId id="345" r:id="rId61"/>
    <p:sldId id="344" r:id="rId62"/>
    <p:sldId id="331" r:id="rId63"/>
    <p:sldId id="346" r:id="rId64"/>
    <p:sldId id="365" r:id="rId65"/>
    <p:sldId id="364" r:id="rId66"/>
    <p:sldId id="366" r:id="rId67"/>
    <p:sldId id="363" r:id="rId68"/>
    <p:sldId id="290" r:id="rId69"/>
    <p:sldId id="289" r:id="rId70"/>
    <p:sldId id="347" r:id="rId71"/>
    <p:sldId id="348" r:id="rId72"/>
    <p:sldId id="349" r:id="rId73"/>
    <p:sldId id="350" r:id="rId74"/>
    <p:sldId id="351" r:id="rId75"/>
    <p:sldId id="352" r:id="rId76"/>
    <p:sldId id="353" r:id="rId77"/>
    <p:sldId id="354" r:id="rId78"/>
    <p:sldId id="355" r:id="rId79"/>
    <p:sldId id="356" r:id="rId80"/>
    <p:sldId id="358" r:id="rId81"/>
    <p:sldId id="359" r:id="rId82"/>
    <p:sldId id="360" r:id="rId83"/>
    <p:sldId id="361" r:id="rId84"/>
    <p:sldId id="282" r:id="rId85"/>
    <p:sldId id="362" r:id="rId86"/>
    <p:sldId id="368" r:id="rId87"/>
    <p:sldId id="367" r:id="rId88"/>
    <p:sldId id="369" r:id="rId89"/>
    <p:sldId id="370" r:id="rId90"/>
    <p:sldId id="371" r:id="rId91"/>
    <p:sldId id="372" r:id="rId92"/>
    <p:sldId id="373" r:id="rId93"/>
    <p:sldId id="384" r:id="rId94"/>
    <p:sldId id="284" r:id="rId95"/>
    <p:sldId id="374" r:id="rId96"/>
    <p:sldId id="375" r:id="rId97"/>
    <p:sldId id="382" r:id="rId98"/>
    <p:sldId id="377" r:id="rId99"/>
    <p:sldId id="378" r:id="rId100"/>
    <p:sldId id="381" r:id="rId101"/>
    <p:sldId id="380" r:id="rId102"/>
    <p:sldId id="376" r:id="rId103"/>
    <p:sldId id="388" r:id="rId104"/>
    <p:sldId id="389" r:id="rId105"/>
    <p:sldId id="286" r:id="rId106"/>
    <p:sldId id="269" r:id="rId107"/>
    <p:sldId id="308" r:id="rId108"/>
    <p:sldId id="383" r:id="rId109"/>
    <p:sldId id="385" r:id="rId110"/>
    <p:sldId id="387" r:id="rId111"/>
    <p:sldId id="386" r:id="rId112"/>
    <p:sldId id="309" r:id="rId113"/>
    <p:sldId id="274" r:id="rId114"/>
    <p:sldId id="390" r:id="rId115"/>
    <p:sldId id="275" r:id="rId116"/>
  </p:sldIdLst>
  <p:sldSz cx="9144000" cy="5143500" type="screen16x9"/>
  <p:notesSz cx="6858000" cy="9144000"/>
  <p:embeddedFontLst>
    <p:embeddedFont>
      <p:font typeface="Century Gothic" panose="020B0502020202020204" pitchFamily="34" charset="0"/>
      <p:regular r:id="rId118"/>
      <p:bold r:id="rId119"/>
      <p:italic r:id="rId120"/>
      <p:boldItalic r:id="rId1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6" roundtripDataSignature="AMtx7mhwFzdV1RQWT0+yRhKLCIJdYxHt+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4E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0E87A5-2391-4A53-B3FD-320503558512}" v="337" dt="2022-07-08T00:19:22.174"/>
    <p1510:client id="{1D8E98B9-AC32-CFD0-8923-CF2B0F036968}" v="1" dt="2022-07-18T18:35:27.816"/>
    <p1510:client id="{23380DCD-216A-12B2-B281-22B1EDFF02FB}" v="1041" dt="2022-07-18T16:50:47.845"/>
    <p1510:client id="{2A729127-DD12-8DDB-E0A1-3CEB316D8C45}" v="68" dt="2022-07-18T17:11:49.741"/>
    <p1510:client id="{4B7D84AA-D1E4-AAE0-0E93-0EE930539C94}" v="52" dt="2022-07-16T17:03:14.109"/>
    <p1510:client id="{4F629580-94CD-699A-C48A-93C48CF23849}" v="31" dt="2022-07-18T17:36:18.175"/>
    <p1510:client id="{571084A8-6289-50E8-D84F-40D5FE8553C3}" v="624" dt="2022-07-15T04:07:50.591"/>
    <p1510:client id="{62750FE0-6DFB-AA2B-8D9E-CA781DC8BD27}" v="39" dt="2022-07-04T02:21:08.658"/>
    <p1510:client id="{878A7ED4-7891-DD73-BD0F-A05982D98D74}" v="32" dt="2022-07-08T00:53:54.211"/>
    <p1510:client id="{A94CF28A-4F18-50B5-4B1C-2C434D532B34}" v="2" dt="2022-07-19T15:57:15.323"/>
    <p1510:client id="{BB875ADE-1D5B-BFD6-E91D-52F91C8D8CD9}" v="561" dt="2022-07-16T16:57:09.497"/>
    <p1510:client id="{C51EB420-38A8-F3FC-3627-F05BFB3EFB35}" v="2489" dt="2022-07-18T13:00:32.541"/>
    <p1510:client id="{D47E981B-A8C4-2115-F7DA-9D81B2EB7F63}" v="27" dt="2022-07-19T02:13:38.102"/>
    <p1510:client id="{DD0A9DF2-4C9F-5E3B-A438-551D4761B8C9}" v="10" dt="2022-07-18T22:18:58.3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font" Target="fonts/font1.fntdata"/><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9"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font" Target="fonts/font2.fntdata"/><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customschemas.google.com/relationships/presentationmetadata" Target="meta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font" Target="fonts/font4.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dirty="0">
              <a:latin typeface="Arial"/>
            </a:rPr>
            <a:t> </a:t>
          </a:r>
          <a:r>
            <a:rPr lang="pt-BR" dirty="0">
              <a:solidFill>
                <a:srgbClr val="073763"/>
              </a:solidFill>
              <a:latin typeface="Arial"/>
            </a:rPr>
            <a:t>2009</a:t>
          </a:r>
          <a:r>
            <a:rPr lang="pt-BR" b="1" dirty="0">
              <a:solidFill>
                <a:srgbClr val="073763"/>
              </a:solidFill>
              <a:latin typeface="Arial"/>
            </a:rPr>
            <a:t> – 2011 </a:t>
          </a:r>
          <a:endParaRPr lang="pt-BR" b="0" dirty="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dirty="0">
              <a:latin typeface="Arial"/>
            </a:rPr>
            <a:t> Engenharia da computação - UCP</a:t>
          </a:r>
          <a:endParaRPr lang="pt-BR" b="0" dirty="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dirty="0">
              <a:latin typeface="Arial"/>
            </a:rPr>
            <a:t> 2017 - 2019</a:t>
          </a:r>
          <a:endParaRPr lang="pt-BR" b="1" dirty="0"/>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dirty="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dirty="0">
              <a:solidFill>
                <a:srgbClr val="073763"/>
              </a:solidFill>
              <a:latin typeface="Arial"/>
            </a:rPr>
            <a:t> </a:t>
          </a:r>
          <a:r>
            <a:rPr lang="en-US" b="0" dirty="0">
              <a:solidFill>
                <a:srgbClr val="073763"/>
              </a:solidFill>
            </a:rPr>
            <a:t>Técnica de </a:t>
          </a:r>
          <a:r>
            <a:rPr lang="en-US" b="0" dirty="0" err="1">
              <a:solidFill>
                <a:srgbClr val="073763"/>
              </a:solidFill>
            </a:rPr>
            <a:t>Telecomunicações</a:t>
          </a:r>
          <a:r>
            <a:rPr lang="en-US" b="0" dirty="0">
              <a:solidFill>
                <a:srgbClr val="073763"/>
              </a:solidFill>
              <a:latin typeface="Arial"/>
            </a:rPr>
            <a:t> </a:t>
          </a:r>
          <a:r>
            <a:rPr lang="en-US" b="0" dirty="0">
              <a:latin typeface="Arial"/>
            </a:rPr>
            <a:t>- CEFET/RJ</a:t>
          </a:r>
          <a:endParaRPr lang="pt-BR" b="0" dirty="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dirty="0">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dirty="0">
              <a:latin typeface="Arial"/>
            </a:rPr>
            <a:t>2023</a:t>
          </a:r>
          <a:endParaRPr lang="pt-BR" dirty="0"/>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dirty="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dirty="0">
              <a:latin typeface="Arial"/>
            </a:rPr>
            <a:t> </a:t>
          </a:r>
          <a:r>
            <a:rPr lang="pt-BR" sz="1400" kern="1200" dirty="0">
              <a:solidFill>
                <a:srgbClr val="073763"/>
              </a:solidFill>
              <a:latin typeface="Arial"/>
            </a:rPr>
            <a:t>2009</a:t>
          </a:r>
          <a:r>
            <a:rPr lang="pt-BR" sz="1400" b="1" kern="1200" dirty="0">
              <a:solidFill>
                <a:srgbClr val="073763"/>
              </a:solidFill>
              <a:latin typeface="Arial"/>
            </a:rPr>
            <a:t> – 2011 </a:t>
          </a:r>
          <a:endParaRPr lang="pt-BR" sz="1400" b="0" kern="1200" dirty="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dirty="0">
              <a:solidFill>
                <a:srgbClr val="073763"/>
              </a:solidFill>
              <a:latin typeface="Arial"/>
            </a:rPr>
            <a:t> </a:t>
          </a:r>
          <a:r>
            <a:rPr lang="en-US" sz="1200" b="0" kern="1200" dirty="0">
              <a:solidFill>
                <a:srgbClr val="073763"/>
              </a:solidFill>
            </a:rPr>
            <a:t>Técnica de </a:t>
          </a:r>
          <a:r>
            <a:rPr lang="en-US" sz="1200" b="0" kern="1200" dirty="0" err="1">
              <a:solidFill>
                <a:srgbClr val="073763"/>
              </a:solidFill>
            </a:rPr>
            <a:t>Telecomunicações</a:t>
          </a:r>
          <a:r>
            <a:rPr lang="en-US" sz="1200" b="0" kern="1200" dirty="0">
              <a:solidFill>
                <a:srgbClr val="073763"/>
              </a:solidFill>
              <a:latin typeface="Arial"/>
            </a:rPr>
            <a:t> </a:t>
          </a:r>
          <a:r>
            <a:rPr lang="en-US" sz="1200" b="0" kern="1200" dirty="0">
              <a:latin typeface="Arial"/>
            </a:rPr>
            <a:t>- CEFET/RJ</a:t>
          </a:r>
          <a:endParaRPr lang="pt-BR" sz="1200" b="0" kern="1200" dirty="0"/>
        </a:p>
      </dsp:txBody>
      <dsp:txXfrm>
        <a:off x="32776" y="540678"/>
        <a:ext cx="2796806" cy="562734"/>
      </dsp:txXfrm>
    </dsp:sp>
    <dsp:sp modelId="{AE8D1A5C-A75D-4FA0-8F48-29D3CB42239C}">
      <dsp:nvSpPr>
        <dsp:cNvPr id="0" name=""/>
        <dsp:cNvSpPr/>
      </dsp:nvSpPr>
      <dsp:spPr>
        <a:xfrm>
          <a:off x="1431179"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dirty="0">
              <a:latin typeface="Arial"/>
            </a:rPr>
            <a:t> 2011 - 2015</a:t>
          </a:r>
        </a:p>
      </dsp:txBody>
      <dsp:txXfrm>
        <a:off x="1831256" y="1280159"/>
        <a:ext cx="2514769" cy="413308"/>
      </dsp:txXfrm>
    </dsp:sp>
    <dsp:sp modelId="{F5D3630E-FF38-48CE-BB99-48729FCB2F7D}">
      <dsp:nvSpPr>
        <dsp:cNvPr id="0" name=""/>
        <dsp:cNvSpPr/>
      </dsp:nvSpPr>
      <dsp:spPr>
        <a:xfrm>
          <a:off x="1403747"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dirty="0">
              <a:latin typeface="Arial"/>
            </a:rPr>
            <a:t> Engenharia da computação - UCP</a:t>
          </a:r>
          <a:endParaRPr lang="pt-BR" sz="1200" b="0" kern="1200" dirty="0"/>
        </a:p>
      </dsp:txBody>
      <dsp:txXfrm>
        <a:off x="1690238" y="2554187"/>
        <a:ext cx="2796806" cy="562734"/>
      </dsp:txXfrm>
    </dsp:sp>
    <dsp:sp modelId="{065E9EE3-30EE-45E5-97BE-F51F13C0AD05}">
      <dsp:nvSpPr>
        <dsp:cNvPr id="0" name=""/>
        <dsp:cNvSpPr/>
      </dsp:nvSpPr>
      <dsp:spPr>
        <a:xfrm>
          <a:off x="3088641"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dirty="0">
              <a:latin typeface="Arial"/>
            </a:rPr>
            <a:t> 2017 - 2019</a:t>
          </a:r>
          <a:endParaRPr lang="pt-BR" sz="1400" b="1" kern="1200" dirty="0"/>
        </a:p>
      </dsp:txBody>
      <dsp:txXfrm>
        <a:off x="3488718" y="1964131"/>
        <a:ext cx="2514769" cy="413308"/>
      </dsp:txXfrm>
    </dsp:sp>
    <dsp:sp modelId="{3FF9C345-E27E-4AB8-9AF3-9C3850A414B5}">
      <dsp:nvSpPr>
        <dsp:cNvPr id="0" name=""/>
        <dsp:cNvSpPr/>
      </dsp:nvSpPr>
      <dsp:spPr>
        <a:xfrm>
          <a:off x="3061209"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dirty="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dirty="0">
              <a:latin typeface="Arial"/>
            </a:rPr>
            <a:t>2023</a:t>
          </a:r>
          <a:endParaRPr lang="pt-BR" sz="1400" kern="1200" dirty="0"/>
        </a:p>
      </dsp:txBody>
      <dsp:txXfrm>
        <a:off x="5146180" y="1280159"/>
        <a:ext cx="2514769" cy="413308"/>
      </dsp:txXfrm>
    </dsp:sp>
    <dsp:sp modelId="{8CC5233A-C0B0-4332-A89B-FE71BCA78CAE}">
      <dsp:nvSpPr>
        <dsp:cNvPr id="0" name=""/>
        <dsp:cNvSpPr/>
      </dsp:nvSpPr>
      <dsp:spPr>
        <a:xfrm>
          <a:off x="4718671"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dirty="0">
              <a:latin typeface="Arial"/>
            </a:rPr>
            <a:t> Ingressar no Doutorado LNCC (objetivo)</a:t>
          </a:r>
        </a:p>
      </dsp:txBody>
      <dsp:txXfrm>
        <a:off x="5005161" y="2554187"/>
        <a:ext cx="2796806" cy="562734"/>
      </dsp:txXfrm>
    </dsp:sp>
    <dsp:sp modelId="{B176368C-5FE1-4B80-9D0E-BB9AC28778A2}">
      <dsp:nvSpPr>
        <dsp:cNvPr id="0" name=""/>
        <dsp:cNvSpPr/>
      </dsp:nvSpPr>
      <dsp:spPr>
        <a:xfrm>
          <a:off x="6403565"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105700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280461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129781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161061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030289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376752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134862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594193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29026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10545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70587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9685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381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9956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48571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35671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2703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1834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46930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67537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65822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68865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88284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2839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0459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98169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31994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0540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128016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88886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773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974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39645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081605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8858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68734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81922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05877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260144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5414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625554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07276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79989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20195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73676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41996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331874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90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10044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33187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856188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11830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728116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688814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65453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732835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03854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43779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98408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143230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16298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842493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82031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28785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905728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663190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088766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4048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87787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23997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50344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787615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438494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758614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255434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63787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952650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14018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72005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894015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302563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14617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596132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213064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770851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60708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4948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376766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40262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132228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21563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96434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083173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259951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185784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66774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453366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72978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443703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26471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5.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0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1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hyperlink" Target="http://tede.lncc.br/handle/tede/299" TargetMode="External"/><Relationship Id="rId2" Type="http://schemas.openxmlformats.org/officeDocument/2006/relationships/notesSlide" Target="../notesSlides/notesSlide110.xml"/><Relationship Id="rId1" Type="http://schemas.openxmlformats.org/officeDocument/2006/relationships/slideLayout" Target="../slideLayouts/slideLayout1.xml"/><Relationship Id="rId4" Type="http://schemas.openxmlformats.org/officeDocument/2006/relationships/hyperlink" Target="https://www.criptofacil.com/blockchain-publica-privada-e-hibrida-entenda-as-diferencas-entre-elas/"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www.techtarget.com/searchitoperations/tip/Blockchain-An-immutable-ledger-to-replace-the-database" TargetMode="External"/><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hyperlink" Target="https://cointimes.com.br/esqueca-o-rg-credenciais-em-nft-chegaram-para-ficar-afirma-relatorio/" TargetMode="External"/><Relationship Id="rId5" Type="http://schemas.openxmlformats.org/officeDocument/2006/relationships/hyperlink" Target="https://aws.amazon.com/pt/what-is/blockchain/" TargetMode="External"/><Relationship Id="rId4" Type="http://schemas.openxmlformats.org/officeDocument/2006/relationships/hyperlink" Target="https://acervolima.com/papel-do-blockchain-na-ciberseguranca/#:~:text=Os%20dados%20das%20transa%C3%A7%C3%B5es%20s%C3%A3o,de%20maneira%20segura%20e%20protegida"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93.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0.sv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8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svg"/></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8.svg"/></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78.sv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99.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4BB8DE41-8EB2-B478-0933-21FC5F479758}"/>
              </a:ext>
            </a:extLst>
          </p:cNvPr>
          <p:cNvPicPr>
            <a:picLocks noChangeAspect="1"/>
          </p:cNvPicPr>
          <p:nvPr/>
        </p:nvPicPr>
        <p:blipFill>
          <a:blip r:embed="rId3"/>
          <a:stretch>
            <a:fillRect/>
          </a:stretch>
        </p:blipFill>
        <p:spPr>
          <a:xfrm>
            <a:off x="525780" y="67673"/>
            <a:ext cx="2385060" cy="1685834"/>
          </a:xfrm>
          <a:prstGeom prst="rect">
            <a:avLst/>
          </a:prstGeom>
        </p:spPr>
      </p:pic>
      <p:pic>
        <p:nvPicPr>
          <p:cNvPr id="3" name="Imagem 3">
            <a:extLst>
              <a:ext uri="{FF2B5EF4-FFF2-40B4-BE49-F238E27FC236}">
                <a16:creationId xmlns:a16="http://schemas.microsoft.com/office/drawing/2014/main" id="{189C6917-77D0-13C0-7E15-FCF4A2DBC629}"/>
              </a:ext>
            </a:extLst>
          </p:cNvPr>
          <p:cNvPicPr>
            <a:picLocks noChangeAspect="1"/>
          </p:cNvPicPr>
          <p:nvPr/>
        </p:nvPicPr>
        <p:blipFill>
          <a:blip r:embed="rId4"/>
          <a:stretch>
            <a:fillRect/>
          </a:stretch>
        </p:blipFill>
        <p:spPr>
          <a:xfrm>
            <a:off x="6309360" y="2604540"/>
            <a:ext cx="2522220" cy="2296620"/>
          </a:xfrm>
          <a:prstGeom prst="rect">
            <a:avLst/>
          </a:prstGeom>
        </p:spPr>
      </p:pic>
      <p:sp>
        <p:nvSpPr>
          <p:cNvPr id="155" name="Google Shape;155;p2"/>
          <p:cNvSpPr txBox="1"/>
          <p:nvPr/>
        </p:nvSpPr>
        <p:spPr>
          <a:xfrm>
            <a:off x="565525" y="1695730"/>
            <a:ext cx="8151420" cy="1760040"/>
          </a:xfrm>
          <a:prstGeom prst="rect">
            <a:avLst/>
          </a:prstGeom>
          <a:noFill/>
          <a:ln>
            <a:noFill/>
          </a:ln>
        </p:spPr>
        <p:txBody>
          <a:bodyPr spcFirstLastPara="1" wrap="square" lIns="91425" tIns="91425" rIns="91425" bIns="91425" anchor="t" anchorCtr="0">
            <a:noAutofit/>
          </a:bodyPr>
          <a:lstStyle/>
          <a:p>
            <a:pPr>
              <a:lnSpc>
                <a:spcPct val="114999"/>
              </a:lnSpc>
            </a:pPr>
            <a:r>
              <a:rPr lang="en-US" sz="4000" b="1">
                <a:solidFill>
                  <a:srgbClr val="EA4E60"/>
                </a:solidFill>
                <a:latin typeface="Century Gothic"/>
                <a:sym typeface="Century Gothic"/>
              </a:rPr>
              <a:t>Como </a:t>
            </a:r>
            <a:r>
              <a:rPr lang="en-US" sz="4000" b="1" err="1">
                <a:solidFill>
                  <a:srgbClr val="EA4E60"/>
                </a:solidFill>
                <a:latin typeface="Century Gothic"/>
                <a:sym typeface="Century Gothic"/>
              </a:rPr>
              <a:t>funciona</a:t>
            </a:r>
            <a:r>
              <a:rPr lang="en-US" sz="4000" b="1">
                <a:solidFill>
                  <a:srgbClr val="EA4E60"/>
                </a:solidFill>
                <a:latin typeface="Century Gothic"/>
                <a:sym typeface="Century Gothic"/>
              </a:rPr>
              <a:t> a Blockchain?</a:t>
            </a:r>
            <a:endParaRPr lang="en-US" sz="4000" b="1">
              <a:solidFill>
                <a:srgbClr val="EA4E60"/>
              </a:solidFill>
              <a:latin typeface="Century Gothic"/>
            </a:endParaRPr>
          </a:p>
          <a:p>
            <a:pPr>
              <a:lnSpc>
                <a:spcPct val="115000"/>
              </a:lnSpc>
              <a:buSzPts val="3200"/>
            </a:pPr>
            <a:r>
              <a:rPr lang="en-US" sz="2800" i="1" err="1">
                <a:solidFill>
                  <a:srgbClr val="EA4E60"/>
                </a:solidFill>
                <a:latin typeface="Century Gothic"/>
                <a:ea typeface="Century Gothic"/>
                <a:cs typeface="Century Gothic"/>
              </a:rPr>
              <a:t>Fundamentos</a:t>
            </a:r>
            <a:r>
              <a:rPr lang="en-US" sz="2800" i="1">
                <a:solidFill>
                  <a:srgbClr val="EA4E60"/>
                </a:solidFill>
                <a:latin typeface="Century Gothic"/>
                <a:ea typeface="Century Gothic"/>
                <a:cs typeface="Century Gothic"/>
              </a:rPr>
              <a:t> da Blockchain</a:t>
            </a: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
        <p:nvSpPr>
          <p:cNvPr id="2" name="Google Shape;154;p2">
            <a:extLst>
              <a:ext uri="{FF2B5EF4-FFF2-40B4-BE49-F238E27FC236}">
                <a16:creationId xmlns:a16="http://schemas.microsoft.com/office/drawing/2014/main" id="{DDBCF4FE-E703-F093-CC7A-11E0DDDD930B}"/>
              </a:ext>
            </a:extLst>
          </p:cNvPr>
          <p:cNvSpPr txBox="1"/>
          <p:nvPr/>
        </p:nvSpPr>
        <p:spPr>
          <a:xfrm>
            <a:off x="565525" y="3018845"/>
            <a:ext cx="6761700" cy="193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sz="2400" b="1">
                <a:solidFill>
                  <a:srgbClr val="040A24"/>
                </a:solidFill>
                <a:latin typeface="Calibri"/>
                <a:ea typeface="Calibri"/>
                <a:cs typeface="Calibri"/>
              </a:rPr>
              <a:t>Juliana Mascarenhas</a:t>
            </a:r>
            <a:endParaRPr lang="en-US" sz="2400" b="1" i="0" u="none" strike="noStrike" cap="none">
              <a:solidFill>
                <a:srgbClr val="040A24"/>
              </a:solidFill>
              <a:latin typeface="Calibri"/>
              <a:ea typeface="Calibri"/>
              <a:cs typeface="Calibri"/>
            </a:endParaRPr>
          </a:p>
          <a:p>
            <a:pPr>
              <a:spcBef>
                <a:spcPts val="1000"/>
              </a:spcBef>
            </a:pPr>
            <a:r>
              <a:rPr lang="en-US" sz="1600">
                <a:solidFill>
                  <a:srgbClr val="040A24"/>
                </a:solidFill>
                <a:ea typeface="Calibri"/>
                <a:sym typeface="Calibri"/>
              </a:rPr>
              <a:t>Tech Education Specialist DIO / Owner @Simplificandoredes e @SimplificandoProgramação </a:t>
            </a:r>
            <a:endParaRPr lang="en-US" sz="1600">
              <a:ea typeface="Calibri"/>
            </a:endParaRPr>
          </a:p>
          <a:p>
            <a:pPr>
              <a:spcBef>
                <a:spcPts val="1000"/>
              </a:spcBef>
            </a:pPr>
            <a:r>
              <a:rPr lang="en-US" sz="1600">
                <a:solidFill>
                  <a:srgbClr val="040A24"/>
                </a:solidFill>
                <a:ea typeface="Calibri"/>
                <a:sym typeface="Calibri"/>
              </a:rPr>
              <a:t>Mestre </a:t>
            </a:r>
            <a:r>
              <a:rPr lang="en-US" sz="1600" err="1">
                <a:solidFill>
                  <a:srgbClr val="040A24"/>
                </a:solidFill>
                <a:ea typeface="Calibri"/>
                <a:sym typeface="Calibri"/>
              </a:rPr>
              <a:t>em</a:t>
            </a:r>
            <a:r>
              <a:rPr lang="en-US" sz="1600">
                <a:solidFill>
                  <a:srgbClr val="040A24"/>
                </a:solidFill>
                <a:ea typeface="Calibri"/>
                <a:sym typeface="Calibri"/>
              </a:rPr>
              <a:t> </a:t>
            </a:r>
            <a:r>
              <a:rPr lang="en-US" sz="1600" err="1">
                <a:solidFill>
                  <a:srgbClr val="040A24"/>
                </a:solidFill>
                <a:ea typeface="Calibri"/>
                <a:sym typeface="Calibri"/>
              </a:rPr>
              <a:t>modelagem</a:t>
            </a:r>
            <a:r>
              <a:rPr lang="en-US" sz="1600">
                <a:solidFill>
                  <a:srgbClr val="040A24"/>
                </a:solidFill>
                <a:ea typeface="Calibri"/>
                <a:sym typeface="Calibri"/>
              </a:rPr>
              <a:t> </a:t>
            </a:r>
            <a:r>
              <a:rPr lang="en-US" sz="1600" err="1">
                <a:solidFill>
                  <a:srgbClr val="040A24"/>
                </a:solidFill>
                <a:ea typeface="Calibri"/>
                <a:sym typeface="Calibri"/>
              </a:rPr>
              <a:t>computacional</a:t>
            </a:r>
            <a:r>
              <a:rPr lang="en-US" sz="1600">
                <a:solidFill>
                  <a:srgbClr val="040A24"/>
                </a:solidFill>
                <a:ea typeface="Calibri"/>
                <a:sym typeface="Calibri"/>
              </a:rPr>
              <a:t> | </a:t>
            </a:r>
            <a:r>
              <a:rPr lang="en-US" sz="1600" err="1">
                <a:solidFill>
                  <a:srgbClr val="040A24"/>
                </a:solidFill>
                <a:ea typeface="Calibri"/>
                <a:sym typeface="Calibri"/>
              </a:rPr>
              <a:t>Cientista</a:t>
            </a:r>
            <a:r>
              <a:rPr lang="en-US" sz="1600">
                <a:solidFill>
                  <a:srgbClr val="040A24"/>
                </a:solidFill>
                <a:ea typeface="Calibri"/>
                <a:sym typeface="Calibri"/>
              </a:rPr>
              <a:t> de dados</a:t>
            </a:r>
            <a:endParaRPr lang="en-US" sz="1600">
              <a:ea typeface="Calibri"/>
            </a:endParaRPr>
          </a:p>
          <a:p>
            <a:pPr marL="0" marR="0" lvl="0" indent="0" algn="l">
              <a:lnSpc>
                <a:spcPct val="100000"/>
              </a:lnSpc>
              <a:spcBef>
                <a:spcPts val="1000"/>
              </a:spcBef>
              <a:spcAft>
                <a:spcPts val="0"/>
              </a:spcAft>
              <a:buNone/>
            </a:pPr>
            <a:r>
              <a:rPr lang="en-US" sz="2000" b="1" i="0" u="none" strike="noStrike" cap="none">
                <a:solidFill>
                  <a:srgbClr val="040A24"/>
                </a:solidFill>
                <a:ea typeface="Calibri"/>
                <a:sym typeface="Calibri"/>
              </a:rPr>
              <a:t>@</a:t>
            </a:r>
            <a:r>
              <a:rPr lang="en-US" sz="2000" b="1">
                <a:solidFill>
                  <a:srgbClr val="040A24"/>
                </a:solidFill>
                <a:ea typeface="Calibri"/>
                <a:sym typeface="Calibri"/>
              </a:rPr>
              <a:t>in/juliana-mascarenhas-ds/</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3" name="Google Shape;203;g109ffa863cd_0_328"/>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r>
              <a:rPr lang="en-US" sz="2400">
                <a:latin typeface="Calibri"/>
              </a:rPr>
              <a:t>Blockchain é um banco de dados de </a:t>
            </a:r>
            <a:r>
              <a:rPr lang="en-US" sz="2400" err="1">
                <a:latin typeface="Calibri"/>
              </a:rPr>
              <a:t>registros</a:t>
            </a:r>
            <a:r>
              <a:rPr lang="en-US" sz="2400">
                <a:latin typeface="Calibri"/>
              </a:rPr>
              <a:t> </a:t>
            </a:r>
            <a:r>
              <a:rPr lang="en-US" sz="2400" err="1">
                <a:latin typeface="Calibri"/>
              </a:rPr>
              <a:t>distribuído</a:t>
            </a:r>
            <a:r>
              <a:rPr lang="en-US" sz="2400">
                <a:latin typeface="Calibri"/>
              </a:rPr>
              <a:t> </a:t>
            </a:r>
            <a:r>
              <a:rPr lang="en-US" sz="2400" err="1">
                <a:latin typeface="Calibri"/>
              </a:rPr>
              <a:t>ou</a:t>
            </a:r>
            <a:r>
              <a:rPr lang="en-US" sz="2400">
                <a:latin typeface="Calibri"/>
              </a:rPr>
              <a:t> </a:t>
            </a:r>
            <a:r>
              <a:rPr lang="en-US" sz="2400" err="1">
                <a:latin typeface="Calibri"/>
              </a:rPr>
              <a:t>livro</a:t>
            </a:r>
            <a:r>
              <a:rPr lang="en-US" sz="2400">
                <a:latin typeface="Calibri"/>
              </a:rPr>
              <a:t> </a:t>
            </a:r>
            <a:r>
              <a:rPr lang="en-US" sz="2400" err="1">
                <a:latin typeface="Calibri"/>
              </a:rPr>
              <a:t>razão</a:t>
            </a:r>
            <a:r>
              <a:rPr lang="en-US" sz="2400">
                <a:latin typeface="Calibri"/>
              </a:rPr>
              <a:t> </a:t>
            </a:r>
            <a:r>
              <a:rPr lang="en-US" sz="2400" err="1">
                <a:latin typeface="Calibri"/>
              </a:rPr>
              <a:t>público</a:t>
            </a:r>
            <a:r>
              <a:rPr lang="en-US" sz="2400">
                <a:latin typeface="Calibri"/>
              </a:rPr>
              <a:t> de </a:t>
            </a:r>
            <a:r>
              <a:rPr lang="en-US" sz="2400" err="1">
                <a:latin typeface="Calibri"/>
              </a:rPr>
              <a:t>todas</a:t>
            </a:r>
            <a:r>
              <a:rPr lang="en-US" sz="2400">
                <a:latin typeface="Calibri"/>
              </a:rPr>
              <a:t> as </a:t>
            </a:r>
            <a:r>
              <a:rPr lang="en-US" sz="2400" err="1">
                <a:latin typeface="Calibri"/>
              </a:rPr>
              <a:t>transações</a:t>
            </a:r>
            <a:r>
              <a:rPr lang="en-US" sz="2400">
                <a:latin typeface="Calibri"/>
              </a:rPr>
              <a:t> </a:t>
            </a:r>
            <a:r>
              <a:rPr lang="en-US" sz="2400" err="1">
                <a:latin typeface="Calibri"/>
              </a:rPr>
              <a:t>ou</a:t>
            </a:r>
            <a:r>
              <a:rPr lang="en-US" sz="2400">
                <a:latin typeface="Calibri"/>
              </a:rPr>
              <a:t> </a:t>
            </a:r>
            <a:r>
              <a:rPr lang="en-US" sz="2400" err="1">
                <a:latin typeface="Calibri"/>
              </a:rPr>
              <a:t>eventos</a:t>
            </a:r>
            <a:r>
              <a:rPr lang="en-US" sz="2400">
                <a:latin typeface="Calibri"/>
              </a:rPr>
              <a:t> </a:t>
            </a:r>
            <a:r>
              <a:rPr lang="en-US" sz="2400" err="1">
                <a:latin typeface="Calibri"/>
              </a:rPr>
              <a:t>realizados</a:t>
            </a:r>
            <a:r>
              <a:rPr lang="en-US" sz="2400">
                <a:latin typeface="Calibri"/>
              </a:rPr>
              <a:t> e </a:t>
            </a:r>
            <a:r>
              <a:rPr lang="en-US" sz="2400" err="1">
                <a:latin typeface="Calibri"/>
              </a:rPr>
              <a:t>compartilhados</a:t>
            </a:r>
            <a:r>
              <a:rPr lang="en-US" sz="2400">
                <a:latin typeface="Calibri"/>
              </a:rPr>
              <a:t> com </a:t>
            </a:r>
            <a:r>
              <a:rPr lang="en-US" sz="2400" err="1">
                <a:latin typeface="Calibri"/>
              </a:rPr>
              <a:t>os</a:t>
            </a:r>
            <a:r>
              <a:rPr lang="en-US" sz="2400">
                <a:latin typeface="Calibri"/>
              </a:rPr>
              <a:t> </a:t>
            </a:r>
            <a:r>
              <a:rPr lang="en-US" sz="2400" err="1">
                <a:latin typeface="Calibri"/>
              </a:rPr>
              <a:t>participantes</a:t>
            </a:r>
            <a:r>
              <a:rPr lang="en-US" sz="2400">
                <a:latin typeface="Calibri"/>
              </a:rPr>
              <a:t> da rede. [AIR, 2016]</a:t>
            </a:r>
            <a:endParaRPr lang="en-US">
              <a:latin typeface="Calibri"/>
            </a:endParaRP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é a Blockchain?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6" name="Retângulo: Cantos Arredondados 5">
            <a:extLst>
              <a:ext uri="{FF2B5EF4-FFF2-40B4-BE49-F238E27FC236}">
                <a16:creationId xmlns:a16="http://schemas.microsoft.com/office/drawing/2014/main" id="{6B5271DC-2794-1DC8-B5D9-8C779CFCF216}"/>
              </a:ext>
            </a:extLst>
          </p:cNvPr>
          <p:cNvSpPr/>
          <p:nvPr/>
        </p:nvSpPr>
        <p:spPr>
          <a:xfrm>
            <a:off x="3794759" y="758189"/>
            <a:ext cx="2628900" cy="60198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dirty="0">
                <a:latin typeface="Calibri"/>
                <a:cs typeface="Arial"/>
              </a:rPr>
              <a:t>Híbridas</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Categorias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pic>
        <p:nvPicPr>
          <p:cNvPr id="13" name="Imagem 13" descr="Logotipo&#10;&#10;Descrição gerada automaticamente">
            <a:extLst>
              <a:ext uri="{FF2B5EF4-FFF2-40B4-BE49-F238E27FC236}">
                <a16:creationId xmlns:a16="http://schemas.microsoft.com/office/drawing/2014/main" id="{8ED6D8D8-6DFC-0C3F-CFBD-BEE1A5458197}"/>
              </a:ext>
            </a:extLst>
          </p:cNvPr>
          <p:cNvPicPr>
            <a:picLocks noChangeAspect="1"/>
          </p:cNvPicPr>
          <p:nvPr/>
        </p:nvPicPr>
        <p:blipFill>
          <a:blip r:embed="rId3"/>
          <a:stretch>
            <a:fillRect/>
          </a:stretch>
        </p:blipFill>
        <p:spPr>
          <a:xfrm>
            <a:off x="7383780" y="830389"/>
            <a:ext cx="1150620" cy="1150620"/>
          </a:xfrm>
          <a:prstGeom prst="rect">
            <a:avLst/>
          </a:prstGeom>
        </p:spPr>
      </p:pic>
      <p:pic>
        <p:nvPicPr>
          <p:cNvPr id="4" name="Imagem 8" descr="Interface gráfica do usuário, Site&#10;&#10;Descrição gerada automaticamente">
            <a:extLst>
              <a:ext uri="{FF2B5EF4-FFF2-40B4-BE49-F238E27FC236}">
                <a16:creationId xmlns:a16="http://schemas.microsoft.com/office/drawing/2014/main" id="{78A50FF1-85C6-A43B-4F41-7ACBA789AA21}"/>
              </a:ext>
            </a:extLst>
          </p:cNvPr>
          <p:cNvPicPr>
            <a:picLocks noChangeAspect="1"/>
          </p:cNvPicPr>
          <p:nvPr/>
        </p:nvPicPr>
        <p:blipFill>
          <a:blip r:embed="rId4"/>
          <a:stretch>
            <a:fillRect/>
          </a:stretch>
        </p:blipFill>
        <p:spPr>
          <a:xfrm>
            <a:off x="403860" y="1725059"/>
            <a:ext cx="6705600" cy="2958303"/>
          </a:xfrm>
          <a:prstGeom prst="rect">
            <a:avLst/>
          </a:prstGeom>
          <a:ln>
            <a:noFill/>
          </a:ln>
          <a:effectLst>
            <a:softEdge rad="112500"/>
          </a:effectLst>
        </p:spPr>
      </p:pic>
    </p:spTree>
    <p:extLst>
      <p:ext uri="{BB962C8B-B14F-4D97-AF65-F5344CB8AC3E}">
        <p14:creationId xmlns:p14="http://schemas.microsoft.com/office/powerpoint/2010/main" val="7672105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6" name="Retângulo: Cantos Arredondados 5">
            <a:extLst>
              <a:ext uri="{FF2B5EF4-FFF2-40B4-BE49-F238E27FC236}">
                <a16:creationId xmlns:a16="http://schemas.microsoft.com/office/drawing/2014/main" id="{6B5271DC-2794-1DC8-B5D9-8C779CFCF216}"/>
              </a:ext>
            </a:extLst>
          </p:cNvPr>
          <p:cNvSpPr/>
          <p:nvPr/>
        </p:nvSpPr>
        <p:spPr>
          <a:xfrm>
            <a:off x="3794759" y="758189"/>
            <a:ext cx="2628900" cy="60198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dirty="0">
                <a:latin typeface="Calibri"/>
                <a:cs typeface="Arial"/>
              </a:rPr>
              <a:t>Híbridas</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Categorias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101</a:t>
            </a:fld>
            <a:r>
              <a:rPr lang="en-US"/>
              <a:t>]</a:t>
            </a:r>
            <a:endParaRPr/>
          </a:p>
        </p:txBody>
      </p:sp>
      <p:pic>
        <p:nvPicPr>
          <p:cNvPr id="2" name="Imagem 2" descr="Uma imagem contendo Forma&#10;&#10;Descrição gerada automaticamente">
            <a:extLst>
              <a:ext uri="{FF2B5EF4-FFF2-40B4-BE49-F238E27FC236}">
                <a16:creationId xmlns:a16="http://schemas.microsoft.com/office/drawing/2014/main" id="{C7514FD3-462D-2E84-6BE8-E606DD56A0EB}"/>
              </a:ext>
            </a:extLst>
          </p:cNvPr>
          <p:cNvPicPr>
            <a:picLocks noChangeAspect="1"/>
          </p:cNvPicPr>
          <p:nvPr/>
        </p:nvPicPr>
        <p:blipFill>
          <a:blip r:embed="rId3"/>
          <a:stretch>
            <a:fillRect/>
          </a:stretch>
        </p:blipFill>
        <p:spPr>
          <a:xfrm>
            <a:off x="7215188" y="635318"/>
            <a:ext cx="1343025" cy="1343025"/>
          </a:xfrm>
          <a:prstGeom prst="rect">
            <a:avLst/>
          </a:prstGeom>
        </p:spPr>
      </p:pic>
      <p:pic>
        <p:nvPicPr>
          <p:cNvPr id="3" name="Imagem 4" descr="Interface gráfica do usuário, Aplicativo&#10;&#10;Descrição gerada automaticamente">
            <a:extLst>
              <a:ext uri="{FF2B5EF4-FFF2-40B4-BE49-F238E27FC236}">
                <a16:creationId xmlns:a16="http://schemas.microsoft.com/office/drawing/2014/main" id="{855485E2-D5E5-7431-9A2B-9DE51317C6B9}"/>
              </a:ext>
            </a:extLst>
          </p:cNvPr>
          <p:cNvPicPr>
            <a:picLocks noChangeAspect="1"/>
          </p:cNvPicPr>
          <p:nvPr/>
        </p:nvPicPr>
        <p:blipFill>
          <a:blip r:embed="rId4"/>
          <a:stretch>
            <a:fillRect/>
          </a:stretch>
        </p:blipFill>
        <p:spPr>
          <a:xfrm>
            <a:off x="624840" y="1596729"/>
            <a:ext cx="6362700" cy="3359741"/>
          </a:xfrm>
          <a:prstGeom prst="rect">
            <a:avLst/>
          </a:prstGeom>
          <a:ln>
            <a:noFill/>
          </a:ln>
          <a:effectLst>
            <a:softEdge rad="112500"/>
          </a:effectLst>
        </p:spPr>
      </p:pic>
    </p:spTree>
    <p:extLst>
      <p:ext uri="{BB962C8B-B14F-4D97-AF65-F5344CB8AC3E}">
        <p14:creationId xmlns:p14="http://schemas.microsoft.com/office/powerpoint/2010/main" val="34697701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Fundamentos</a:t>
            </a:r>
            <a:r>
              <a:rPr lang="en-US" sz="2400">
                <a:solidFill>
                  <a:srgbClr val="A5A5A5"/>
                </a:solidFill>
                <a:latin typeface="Calibri"/>
                <a:ea typeface="Calibri"/>
                <a:cs typeface="Calibri"/>
                <a:sym typeface="Calibri"/>
              </a:rPr>
              <a:t> da Blockchain</a:t>
            </a:r>
            <a:endParaRPr lang="en-US" sz="2400" i="0" u="none" strike="noStrike" cap="none">
              <a:solidFill>
                <a:srgbClr val="A5A5A5"/>
              </a:solidFill>
              <a:latin typeface="Calibri"/>
              <a:ea typeface="Calibri"/>
              <a:cs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Desafios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relacionados</a:t>
            </a:r>
            <a:r>
              <a:rPr lang="en-US" sz="4000" b="1">
                <a:solidFill>
                  <a:srgbClr val="EA4E60"/>
                </a:solidFill>
                <a:latin typeface="Century Gothic"/>
                <a:ea typeface="Century Gothic"/>
                <a:cs typeface="Century Gothic"/>
              </a:rPr>
              <a:t> a Blockchain</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102</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0876819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sym typeface="Century Gothic"/>
              </a:rPr>
              <a:t>Desafios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103</a:t>
            </a:fld>
            <a:r>
              <a:rPr lang="en-US"/>
              <a:t>]</a:t>
            </a:r>
            <a:endParaRPr/>
          </a:p>
        </p:txBody>
      </p:sp>
      <p:sp>
        <p:nvSpPr>
          <p:cNvPr id="3" name="Retângulo: Cantos Arredondados 2">
            <a:extLst>
              <a:ext uri="{FF2B5EF4-FFF2-40B4-BE49-F238E27FC236}">
                <a16:creationId xmlns:a16="http://schemas.microsoft.com/office/drawing/2014/main" id="{D609B146-94AD-1FE2-59C6-4938C21CFECC}"/>
              </a:ext>
            </a:extLst>
          </p:cNvPr>
          <p:cNvSpPr/>
          <p:nvPr/>
        </p:nvSpPr>
        <p:spPr>
          <a:xfrm>
            <a:off x="1137883" y="2140138"/>
            <a:ext cx="3446058" cy="1893628"/>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Relacionados a tecnologia</a:t>
            </a:r>
            <a:endParaRPr lang="pt-BR" sz="1800" err="1"/>
          </a:p>
        </p:txBody>
      </p:sp>
      <p:sp>
        <p:nvSpPr>
          <p:cNvPr id="5" name="Retângulo: Cantos Arredondados 4">
            <a:extLst>
              <a:ext uri="{FF2B5EF4-FFF2-40B4-BE49-F238E27FC236}">
                <a16:creationId xmlns:a16="http://schemas.microsoft.com/office/drawing/2014/main" id="{339F78CC-6FE1-A98F-CECD-AE459753C169}"/>
              </a:ext>
            </a:extLst>
          </p:cNvPr>
          <p:cNvSpPr/>
          <p:nvPr/>
        </p:nvSpPr>
        <p:spPr>
          <a:xfrm>
            <a:off x="4746010" y="2140137"/>
            <a:ext cx="3446058" cy="1893627"/>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Dependentes do Contexto</a:t>
            </a:r>
            <a:endParaRPr lang="pt-BR" sz="1800" err="1"/>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73430"/>
            <a:ext cx="3978300" cy="309132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Alto </a:t>
            </a:r>
            <a:r>
              <a:rPr lang="en-US" sz="2400" err="1">
                <a:solidFill>
                  <a:srgbClr val="040A24"/>
                </a:solidFill>
                <a:latin typeface="Calibri"/>
                <a:ea typeface="Calibri"/>
                <a:cs typeface="Calibri"/>
              </a:rPr>
              <a:t>gasto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computacional</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Ataque</a:t>
            </a:r>
            <a:r>
              <a:rPr lang="en-US" sz="2400">
                <a:solidFill>
                  <a:srgbClr val="040A24"/>
                </a:solidFill>
                <a:latin typeface="Calibri"/>
                <a:ea typeface="Calibri"/>
                <a:cs typeface="Calibri"/>
              </a:rPr>
              <a:t> 51%</a:t>
            </a:r>
          </a:p>
          <a:p>
            <a:pPr marL="342900" indent="-342900" algn="just">
              <a:lnSpc>
                <a:spcPct val="114999"/>
              </a:lnSpc>
              <a:spcBef>
                <a:spcPts val="1000"/>
              </a:spcBef>
              <a:buChar char="•"/>
            </a:pPr>
            <a:r>
              <a:rPr lang="en-US" sz="2400" err="1">
                <a:solidFill>
                  <a:srgbClr val="040A24"/>
                </a:solidFill>
                <a:latin typeface="Calibri"/>
                <a:ea typeface="Calibri"/>
                <a:cs typeface="Calibri"/>
              </a:rPr>
              <a:t>Gargalo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na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validação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Transações</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sym typeface="Century Gothic"/>
              </a:rPr>
              <a:t>Desafios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3" name="Retângulo: Cantos Arredondados 2">
            <a:extLst>
              <a:ext uri="{FF2B5EF4-FFF2-40B4-BE49-F238E27FC236}">
                <a16:creationId xmlns:a16="http://schemas.microsoft.com/office/drawing/2014/main" id="{B1E1D882-F6E4-8774-D5C0-9E98E37CE5B2}"/>
              </a:ext>
            </a:extLst>
          </p:cNvPr>
          <p:cNvSpPr/>
          <p:nvPr/>
        </p:nvSpPr>
        <p:spPr>
          <a:xfrm>
            <a:off x="4771599" y="2140138"/>
            <a:ext cx="3446058" cy="1893628"/>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Relacionados a tecnologia</a:t>
            </a:r>
            <a:endParaRPr lang="pt-BR" sz="1800" err="1"/>
          </a:p>
        </p:txBody>
      </p:sp>
    </p:spTree>
    <p:extLst>
      <p:ext uri="{BB962C8B-B14F-4D97-AF65-F5344CB8AC3E}">
        <p14:creationId xmlns:p14="http://schemas.microsoft.com/office/powerpoint/2010/main" val="20866434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sym typeface="Century Gothic"/>
              </a:rPr>
              <a:t>Desafios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3" name="Retângulo: Cantos Arredondados 2">
            <a:extLst>
              <a:ext uri="{FF2B5EF4-FFF2-40B4-BE49-F238E27FC236}">
                <a16:creationId xmlns:a16="http://schemas.microsoft.com/office/drawing/2014/main" id="{B1E1D882-F6E4-8774-D5C0-9E98E37CE5B2}"/>
              </a:ext>
            </a:extLst>
          </p:cNvPr>
          <p:cNvSpPr/>
          <p:nvPr/>
        </p:nvSpPr>
        <p:spPr>
          <a:xfrm>
            <a:off x="412959" y="2086798"/>
            <a:ext cx="3240318" cy="1893628"/>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Relacionados a tecnologia</a:t>
            </a:r>
            <a:endParaRPr lang="pt-BR" sz="1800" err="1"/>
          </a:p>
        </p:txBody>
      </p:sp>
      <p:pic>
        <p:nvPicPr>
          <p:cNvPr id="2" name="Imagem 3">
            <a:extLst>
              <a:ext uri="{FF2B5EF4-FFF2-40B4-BE49-F238E27FC236}">
                <a16:creationId xmlns:a16="http://schemas.microsoft.com/office/drawing/2014/main" id="{D550494E-7082-D052-188B-406476E99D06}"/>
              </a:ext>
            </a:extLst>
          </p:cNvPr>
          <p:cNvPicPr>
            <a:picLocks noChangeAspect="1"/>
          </p:cNvPicPr>
          <p:nvPr/>
        </p:nvPicPr>
        <p:blipFill>
          <a:blip r:embed="rId3"/>
          <a:stretch>
            <a:fillRect/>
          </a:stretch>
        </p:blipFill>
        <p:spPr>
          <a:xfrm>
            <a:off x="3718560" y="772537"/>
            <a:ext cx="4975860" cy="4169926"/>
          </a:xfrm>
          <a:prstGeom prst="rect">
            <a:avLst/>
          </a:prstGeom>
        </p:spPr>
      </p:pic>
      <p:sp>
        <p:nvSpPr>
          <p:cNvPr id="4" name="CaixaDeTexto 3">
            <a:extLst>
              <a:ext uri="{FF2B5EF4-FFF2-40B4-BE49-F238E27FC236}">
                <a16:creationId xmlns:a16="http://schemas.microsoft.com/office/drawing/2014/main" id="{8F42E1FE-5C6F-1680-0087-7462029F430B}"/>
              </a:ext>
            </a:extLst>
          </p:cNvPr>
          <p:cNvSpPr txBox="1"/>
          <p:nvPr/>
        </p:nvSpPr>
        <p:spPr>
          <a:xfrm>
            <a:off x="5814060" y="461391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200" dirty="0"/>
              <a:t>Fonte: criptonizando.com</a:t>
            </a:r>
          </a:p>
        </p:txBody>
      </p:sp>
      <p:sp>
        <p:nvSpPr>
          <p:cNvPr id="5" name="CaixaDeTexto 4">
            <a:extLst>
              <a:ext uri="{FF2B5EF4-FFF2-40B4-BE49-F238E27FC236}">
                <a16:creationId xmlns:a16="http://schemas.microsoft.com/office/drawing/2014/main" id="{4B079ED5-86AA-ECF9-6642-6B78991AA39B}"/>
              </a:ext>
            </a:extLst>
          </p:cNvPr>
          <p:cNvSpPr txBox="1"/>
          <p:nvPr/>
        </p:nvSpPr>
        <p:spPr>
          <a:xfrm>
            <a:off x="7785735" y="4573905"/>
            <a:ext cx="9067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1800" dirty="0"/>
              <a:t>2021</a:t>
            </a:r>
          </a:p>
        </p:txBody>
      </p:sp>
      <p:pic>
        <p:nvPicPr>
          <p:cNvPr id="7" name="Imagem 5">
            <a:extLst>
              <a:ext uri="{FF2B5EF4-FFF2-40B4-BE49-F238E27FC236}">
                <a16:creationId xmlns:a16="http://schemas.microsoft.com/office/drawing/2014/main" id="{142DCC6C-608E-D530-F353-BBFAF030CF43}"/>
              </a:ext>
            </a:extLst>
          </p:cNvPr>
          <p:cNvPicPr>
            <a:picLocks noChangeAspect="1"/>
          </p:cNvPicPr>
          <p:nvPr/>
        </p:nvPicPr>
        <p:blipFill>
          <a:blip r:embed="rId4"/>
          <a:stretch>
            <a:fillRect/>
          </a:stretch>
        </p:blipFill>
        <p:spPr>
          <a:xfrm>
            <a:off x="6576060" y="2406045"/>
            <a:ext cx="1753738" cy="1572674"/>
          </a:xfrm>
          <a:prstGeom prst="rect">
            <a:avLst/>
          </a:prstGeom>
        </p:spPr>
      </p:pic>
    </p:spTree>
    <p:extLst>
      <p:ext uri="{BB962C8B-B14F-4D97-AF65-F5344CB8AC3E}">
        <p14:creationId xmlns:p14="http://schemas.microsoft.com/office/powerpoint/2010/main" val="37584463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sym typeface="Century Gothic"/>
              </a:rPr>
              <a:t>Desafios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pic>
        <p:nvPicPr>
          <p:cNvPr id="3" name="Imagem 3">
            <a:extLst>
              <a:ext uri="{FF2B5EF4-FFF2-40B4-BE49-F238E27FC236}">
                <a16:creationId xmlns:a16="http://schemas.microsoft.com/office/drawing/2014/main" id="{86BEBAD6-A7DC-E1D7-7401-4A72D027DB3E}"/>
              </a:ext>
            </a:extLst>
          </p:cNvPr>
          <p:cNvPicPr>
            <a:picLocks noChangeAspect="1"/>
          </p:cNvPicPr>
          <p:nvPr/>
        </p:nvPicPr>
        <p:blipFill>
          <a:blip r:embed="rId3"/>
          <a:stretch>
            <a:fillRect/>
          </a:stretch>
        </p:blipFill>
        <p:spPr>
          <a:xfrm>
            <a:off x="1295400" y="1373505"/>
            <a:ext cx="6553200" cy="3691890"/>
          </a:xfrm>
          <a:prstGeom prst="rect">
            <a:avLst/>
          </a:prstGeom>
          <a:ln>
            <a:noFill/>
          </a:ln>
          <a:effectLst>
            <a:softEdge rad="112500"/>
          </a:effectLst>
        </p:spPr>
      </p:pic>
    </p:spTree>
    <p:extLst>
      <p:ext uri="{BB962C8B-B14F-4D97-AF65-F5344CB8AC3E}">
        <p14:creationId xmlns:p14="http://schemas.microsoft.com/office/powerpoint/2010/main" val="29730541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3" name="Imagem 3" descr="Uma imagem contendo Diagrama&#10;&#10;Descrição gerada automaticamente">
            <a:extLst>
              <a:ext uri="{FF2B5EF4-FFF2-40B4-BE49-F238E27FC236}">
                <a16:creationId xmlns:a16="http://schemas.microsoft.com/office/drawing/2014/main" id="{AE65A15C-3193-0D87-9C38-391FE5B2EA02}"/>
              </a:ext>
            </a:extLst>
          </p:cNvPr>
          <p:cNvPicPr>
            <a:picLocks noChangeAspect="1"/>
          </p:cNvPicPr>
          <p:nvPr/>
        </p:nvPicPr>
        <p:blipFill>
          <a:blip r:embed="rId3"/>
          <a:stretch>
            <a:fillRect/>
          </a:stretch>
        </p:blipFill>
        <p:spPr>
          <a:xfrm>
            <a:off x="2390064" y="1210330"/>
            <a:ext cx="6240438" cy="3703773"/>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107</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51% </a:t>
            </a:r>
            <a:r>
              <a:rPr lang="pt-BR" sz="2000" dirty="0" err="1">
                <a:latin typeface="Calibri"/>
                <a:ea typeface="Calibri"/>
                <a:cs typeface="Arial"/>
              </a:rPr>
              <a:t>attack</a:t>
            </a:r>
          </a:p>
        </p:txBody>
      </p:sp>
      <p:sp>
        <p:nvSpPr>
          <p:cNvPr id="2" name="Retângulo: Cantos Arredondados 1">
            <a:extLst>
              <a:ext uri="{FF2B5EF4-FFF2-40B4-BE49-F238E27FC236}">
                <a16:creationId xmlns:a16="http://schemas.microsoft.com/office/drawing/2014/main" id="{7E4014F5-422E-00E7-50C7-97FD36E4348D}"/>
              </a:ext>
            </a:extLst>
          </p:cNvPr>
          <p:cNvSpPr/>
          <p:nvPr/>
        </p:nvSpPr>
        <p:spPr>
          <a:xfrm>
            <a:off x="4358640" y="4095750"/>
            <a:ext cx="2057400" cy="54102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cs typeface="Arial"/>
              </a:rPr>
              <a:t>51% da Rede</a:t>
            </a:r>
            <a:endParaRPr lang="pt-BR" dirty="0"/>
          </a:p>
        </p:txBody>
      </p:sp>
    </p:spTree>
    <p:extLst>
      <p:ext uri="{BB962C8B-B14F-4D97-AF65-F5344CB8AC3E}">
        <p14:creationId xmlns:p14="http://schemas.microsoft.com/office/powerpoint/2010/main" val="3569490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Gráfico&#10;&#10;Descrição gerada automaticamente">
            <a:extLst>
              <a:ext uri="{FF2B5EF4-FFF2-40B4-BE49-F238E27FC236}">
                <a16:creationId xmlns:a16="http://schemas.microsoft.com/office/drawing/2014/main" id="{ADBF7BD1-6153-D906-61CD-F7D4FDD7DD99}"/>
              </a:ext>
            </a:extLst>
          </p:cNvPr>
          <p:cNvPicPr>
            <a:picLocks noChangeAspect="1"/>
          </p:cNvPicPr>
          <p:nvPr/>
        </p:nvPicPr>
        <p:blipFill>
          <a:blip r:embed="rId3"/>
          <a:stretch>
            <a:fillRect/>
          </a:stretch>
        </p:blipFill>
        <p:spPr>
          <a:xfrm>
            <a:off x="1173480" y="1006344"/>
            <a:ext cx="7086600" cy="4068072"/>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sym typeface="Century Gothic"/>
              </a:rPr>
              <a:t>Desafios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108</a:t>
            </a:fld>
            <a:r>
              <a:rPr lang="en-US"/>
              <a:t>]</a:t>
            </a:r>
            <a:endParaRPr/>
          </a:p>
        </p:txBody>
      </p:sp>
    </p:spTree>
    <p:extLst>
      <p:ext uri="{BB962C8B-B14F-4D97-AF65-F5344CB8AC3E}">
        <p14:creationId xmlns:p14="http://schemas.microsoft.com/office/powerpoint/2010/main" val="40871842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gn="just">
              <a:lnSpc>
                <a:spcPct val="115000"/>
              </a:lnSpc>
              <a:spcBef>
                <a:spcPts val="1000"/>
              </a:spcBef>
              <a:buChar char="•"/>
            </a:pPr>
            <a:r>
              <a:rPr lang="en-US" sz="2400">
                <a:solidFill>
                  <a:srgbClr val="040A24"/>
                </a:solidFill>
                <a:latin typeface="Calibri"/>
                <a:ea typeface="Calibri"/>
                <a:cs typeface="Calibri"/>
              </a:rPr>
              <a:t>Hacking de exchanges</a:t>
            </a:r>
          </a:p>
          <a:p>
            <a:pPr marL="342900" indent="-342900" algn="just">
              <a:lnSpc>
                <a:spcPct val="114999"/>
              </a:lnSpc>
              <a:spcBef>
                <a:spcPts val="1000"/>
              </a:spcBef>
              <a:buChar char="•"/>
            </a:pPr>
            <a:r>
              <a:rPr lang="en-US" sz="2400">
                <a:solidFill>
                  <a:srgbClr val="040A24"/>
                </a:solidFill>
                <a:latin typeface="Calibri"/>
                <a:ea typeface="Calibri"/>
                <a:cs typeface="Calibri"/>
              </a:rPr>
              <a:t>Erro de </a:t>
            </a:r>
            <a:r>
              <a:rPr lang="en-US" sz="2400" err="1">
                <a:solidFill>
                  <a:srgbClr val="040A24"/>
                </a:solidFill>
                <a:latin typeface="Calibri"/>
                <a:ea typeface="Calibri"/>
                <a:cs typeface="Calibri"/>
              </a:rPr>
              <a:t>código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não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itencional</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Regulação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governamental</a:t>
            </a:r>
          </a:p>
          <a:p>
            <a:pPr marL="342900" indent="-342900" algn="just">
              <a:lnSpc>
                <a:spcPct val="114999"/>
              </a:lnSpc>
              <a:spcBef>
                <a:spcPts val="1000"/>
              </a:spcBef>
              <a:buChar char="•"/>
            </a:pPr>
            <a:r>
              <a:rPr lang="en-US" sz="2400" err="1">
                <a:solidFill>
                  <a:srgbClr val="040A24"/>
                </a:solidFill>
                <a:latin typeface="Calibri"/>
                <a:ea typeface="Calibri"/>
                <a:cs typeface="Calibri"/>
              </a:rPr>
              <a:t>Volatilidade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sym typeface="Century Gothic"/>
              </a:rPr>
              <a:t>Desafios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109</a:t>
            </a:fld>
            <a:r>
              <a:rPr lang="en-US"/>
              <a:t>]</a:t>
            </a:r>
            <a:endParaRPr/>
          </a:p>
        </p:txBody>
      </p:sp>
      <p:sp>
        <p:nvSpPr>
          <p:cNvPr id="3" name="Retângulo: Cantos Arredondados 2">
            <a:extLst>
              <a:ext uri="{FF2B5EF4-FFF2-40B4-BE49-F238E27FC236}">
                <a16:creationId xmlns:a16="http://schemas.microsoft.com/office/drawing/2014/main" id="{55504061-4FFF-4607-7044-22720BADE926}"/>
              </a:ext>
            </a:extLst>
          </p:cNvPr>
          <p:cNvSpPr/>
          <p:nvPr/>
        </p:nvSpPr>
        <p:spPr>
          <a:xfrm>
            <a:off x="5058430" y="2140137"/>
            <a:ext cx="3446058" cy="1893627"/>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Dependentes do Contexto</a:t>
            </a:r>
            <a:endParaRPr lang="pt-BR" sz="1800" err="1"/>
          </a:p>
        </p:txBody>
      </p:sp>
    </p:spTree>
    <p:extLst>
      <p:ext uri="{BB962C8B-B14F-4D97-AF65-F5344CB8AC3E}">
        <p14:creationId xmlns:p14="http://schemas.microsoft.com/office/powerpoint/2010/main" val="814854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pic>
        <p:nvPicPr>
          <p:cNvPr id="2" name="Imagem 2" descr="Diagrama&#10;&#10;Descrição gerada automaticamente">
            <a:extLst>
              <a:ext uri="{FF2B5EF4-FFF2-40B4-BE49-F238E27FC236}">
                <a16:creationId xmlns:a16="http://schemas.microsoft.com/office/drawing/2014/main" id="{25C57C72-4044-705B-79C6-2F37CF7AEEFE}"/>
              </a:ext>
            </a:extLst>
          </p:cNvPr>
          <p:cNvPicPr>
            <a:picLocks noChangeAspect="1"/>
          </p:cNvPicPr>
          <p:nvPr/>
        </p:nvPicPr>
        <p:blipFill>
          <a:blip r:embed="rId3"/>
          <a:stretch>
            <a:fillRect/>
          </a:stretch>
        </p:blipFill>
        <p:spPr>
          <a:xfrm>
            <a:off x="3823080" y="2047699"/>
            <a:ext cx="4730655" cy="2011976"/>
          </a:xfrm>
          <a:prstGeom prst="rect">
            <a:avLst/>
          </a:prstGeom>
        </p:spPr>
      </p:pic>
      <p:sp>
        <p:nvSpPr>
          <p:cNvPr id="3" name="Retângulo: Cantos Arredondados 2">
            <a:extLst>
              <a:ext uri="{FF2B5EF4-FFF2-40B4-BE49-F238E27FC236}">
                <a16:creationId xmlns:a16="http://schemas.microsoft.com/office/drawing/2014/main" id="{17988A96-4840-9712-E76D-A00A0940C279}"/>
              </a:ext>
            </a:extLst>
          </p:cNvPr>
          <p:cNvSpPr/>
          <p:nvPr/>
        </p:nvSpPr>
        <p:spPr>
          <a:xfrm>
            <a:off x="651680" y="2114550"/>
            <a:ext cx="2303059" cy="45208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cs typeface="Arial"/>
              </a:rPr>
              <a:t>Tempo</a:t>
            </a:r>
            <a:endParaRPr lang="pt-BR" sz="1800"/>
          </a:p>
        </p:txBody>
      </p:sp>
      <p:sp>
        <p:nvSpPr>
          <p:cNvPr id="4" name="Retângulo: Cantos Arredondados 3">
            <a:extLst>
              <a:ext uri="{FF2B5EF4-FFF2-40B4-BE49-F238E27FC236}">
                <a16:creationId xmlns:a16="http://schemas.microsoft.com/office/drawing/2014/main" id="{35C2B00C-10AE-E29E-5EC1-3D71733149EC}"/>
              </a:ext>
            </a:extLst>
          </p:cNvPr>
          <p:cNvSpPr/>
          <p:nvPr/>
        </p:nvSpPr>
        <p:spPr>
          <a:xfrm>
            <a:off x="651680" y="2762818"/>
            <a:ext cx="2303059" cy="452083"/>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Processamento</a:t>
            </a:r>
            <a:endParaRPr lang="pt-BR" sz="1800"/>
          </a:p>
        </p:txBody>
      </p:sp>
      <p:sp>
        <p:nvSpPr>
          <p:cNvPr id="5" name="Retângulo: Cantos Arredondados 4">
            <a:extLst>
              <a:ext uri="{FF2B5EF4-FFF2-40B4-BE49-F238E27FC236}">
                <a16:creationId xmlns:a16="http://schemas.microsoft.com/office/drawing/2014/main" id="{5419D372-2C0C-312D-1F2D-0E0B69FA28C1}"/>
              </a:ext>
            </a:extLst>
          </p:cNvPr>
          <p:cNvSpPr/>
          <p:nvPr/>
        </p:nvSpPr>
        <p:spPr>
          <a:xfrm>
            <a:off x="651680" y="3411086"/>
            <a:ext cx="2303059" cy="452083"/>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Aplicações</a:t>
            </a:r>
            <a:endParaRPr lang="pt-BR" sz="1800"/>
          </a:p>
        </p:txBody>
      </p:sp>
      <p:sp>
        <p:nvSpPr>
          <p:cNvPr id="6" name="Retângulo: Cantos Arredondados 5">
            <a:extLst>
              <a:ext uri="{FF2B5EF4-FFF2-40B4-BE49-F238E27FC236}">
                <a16:creationId xmlns:a16="http://schemas.microsoft.com/office/drawing/2014/main" id="{7AB2B4DA-1FEC-2294-4F46-866312000F74}"/>
              </a:ext>
            </a:extLst>
          </p:cNvPr>
          <p:cNvSpPr/>
          <p:nvPr/>
        </p:nvSpPr>
        <p:spPr>
          <a:xfrm>
            <a:off x="651679" y="4059354"/>
            <a:ext cx="2303059" cy="452083"/>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Performance</a:t>
            </a:r>
            <a:endParaRPr lang="pt-BR" sz="1800"/>
          </a:p>
        </p:txBody>
      </p:sp>
    </p:spTree>
    <p:extLst>
      <p:ext uri="{BB962C8B-B14F-4D97-AF65-F5344CB8AC3E}">
        <p14:creationId xmlns:p14="http://schemas.microsoft.com/office/powerpoint/2010/main" val="38704244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lgn="ctr"/>
            <a:r>
              <a:rPr lang="en-US" sz="1600" dirty="0">
                <a:latin typeface="Calibri"/>
              </a:rPr>
              <a:t>Draft </a:t>
            </a:r>
            <a:r>
              <a:rPr lang="en-US" sz="1600" b="1" dirty="0">
                <a:latin typeface="Calibri"/>
              </a:rPr>
              <a:t>NISTIR 8202</a:t>
            </a:r>
            <a:r>
              <a:rPr lang="en-US" sz="1600" dirty="0">
                <a:latin typeface="Calibri"/>
              </a:rPr>
              <a:t> - Blockchain Technology Overview</a:t>
            </a:r>
          </a:p>
          <a:p>
            <a:pPr algn="ctr"/>
            <a:endParaRPr lang="en-US" sz="1600" dirty="0">
              <a:latin typeface="Calibri"/>
            </a:endParaRPr>
          </a:p>
          <a:p>
            <a:pPr algn="ctr"/>
            <a:r>
              <a:rPr lang="en-US" sz="1600" dirty="0" err="1">
                <a:latin typeface="Calibri"/>
              </a:rPr>
              <a:t>Dissertação</a:t>
            </a:r>
            <a:r>
              <a:rPr lang="en-US" sz="1600" dirty="0">
                <a:latin typeface="Calibri"/>
              </a:rPr>
              <a:t> de </a:t>
            </a:r>
            <a:r>
              <a:rPr lang="en-US" sz="1600" dirty="0" err="1">
                <a:latin typeface="Calibri"/>
              </a:rPr>
              <a:t>mestrado</a:t>
            </a:r>
            <a:r>
              <a:rPr lang="en-US" sz="1600" dirty="0">
                <a:latin typeface="Calibri"/>
              </a:rPr>
              <a:t>: </a:t>
            </a:r>
            <a:r>
              <a:rPr lang="en-US" sz="1600" b="1" dirty="0" err="1">
                <a:latin typeface="Calibri"/>
              </a:rPr>
              <a:t>Modelagem</a:t>
            </a:r>
            <a:r>
              <a:rPr lang="en-US" sz="1600" b="1" dirty="0">
                <a:latin typeface="Calibri"/>
              </a:rPr>
              <a:t> e </a:t>
            </a:r>
            <a:r>
              <a:rPr lang="en-US" sz="1600" b="1" dirty="0" err="1">
                <a:latin typeface="Calibri"/>
              </a:rPr>
              <a:t>Análise</a:t>
            </a:r>
            <a:r>
              <a:rPr lang="en-US" sz="1600" b="1" dirty="0">
                <a:latin typeface="Calibri"/>
              </a:rPr>
              <a:t> Temporal da Rede de </a:t>
            </a:r>
            <a:r>
              <a:rPr lang="en-US" sz="1600" b="1" dirty="0" err="1">
                <a:latin typeface="Calibri"/>
              </a:rPr>
              <a:t>Transações</a:t>
            </a:r>
            <a:r>
              <a:rPr lang="en-US" sz="1600" b="1" dirty="0">
                <a:latin typeface="Calibri"/>
              </a:rPr>
              <a:t> de </a:t>
            </a:r>
            <a:r>
              <a:rPr lang="en-US" sz="1600" b="1" dirty="0" err="1">
                <a:latin typeface="Calibri"/>
              </a:rPr>
              <a:t>uma</a:t>
            </a:r>
            <a:r>
              <a:rPr lang="en-US" sz="1600" b="1" dirty="0">
                <a:latin typeface="Calibri"/>
              </a:rPr>
              <a:t> Plataforma de </a:t>
            </a:r>
            <a:r>
              <a:rPr lang="en-US" sz="1600" b="1" dirty="0" err="1">
                <a:latin typeface="Calibri"/>
              </a:rPr>
              <a:t>Consenso</a:t>
            </a:r>
            <a:r>
              <a:rPr lang="en-US" sz="1600" b="1" dirty="0">
                <a:latin typeface="Calibri"/>
              </a:rPr>
              <a:t> </a:t>
            </a:r>
            <a:r>
              <a:rPr lang="en-US" sz="1600" b="1" dirty="0" err="1">
                <a:latin typeface="Calibri"/>
              </a:rPr>
              <a:t>Distribuído</a:t>
            </a:r>
            <a:r>
              <a:rPr lang="en-US" sz="1600" dirty="0">
                <a:latin typeface="Calibri"/>
              </a:rPr>
              <a:t> </a:t>
            </a:r>
            <a:endParaRPr lang="en-US" sz="1100">
              <a:latin typeface="Calibri"/>
            </a:endParaRPr>
          </a:p>
          <a:p>
            <a:pPr algn="ctr"/>
            <a:r>
              <a:rPr lang="en-US" sz="1600" dirty="0">
                <a:latin typeface="Calibri"/>
                <a:hlinkClick r:id="rId3"/>
              </a:rPr>
              <a:t>http://tede.lncc.br/handle/tede/299</a:t>
            </a:r>
            <a:endParaRPr lang="en-US" sz="1100">
              <a:latin typeface="Calibri"/>
            </a:endParaRPr>
          </a:p>
          <a:p>
            <a:pPr algn="ctr"/>
            <a:endParaRPr lang="en-US" sz="1600" dirty="0">
              <a:latin typeface="Calibri"/>
            </a:endParaRPr>
          </a:p>
          <a:p>
            <a:pPr algn="ctr"/>
            <a:r>
              <a:rPr lang="en-US" sz="1600" dirty="0">
                <a:latin typeface="Calibri"/>
              </a:rPr>
              <a:t>An Overview of the Current State of Cryptocurrencies and Blockchain Technology - November 15, 2017</a:t>
            </a:r>
          </a:p>
          <a:p>
            <a:pPr algn="ctr"/>
            <a:endParaRPr lang="en-US" sz="1600" dirty="0">
              <a:latin typeface="Calibri"/>
            </a:endParaRPr>
          </a:p>
          <a:p>
            <a:pPr algn="ctr"/>
            <a:r>
              <a:rPr lang="en-US" sz="1600" dirty="0">
                <a:latin typeface="Calibri"/>
                <a:hlinkClick r:id="rId4"/>
              </a:rPr>
              <a:t>https://www.criptofacil.com/blockchain-publica-privada-e-hibrida-entenda-as-diferencas-entre-elas/</a:t>
            </a:r>
            <a:endParaRPr lang="en-US" sz="1100">
              <a:latin typeface="Calibri"/>
              <a:hlinkClick r:id="" action="ppaction://noaction"/>
            </a:endParaRPr>
          </a:p>
          <a:p>
            <a:pPr algn="ctr"/>
            <a:endParaRPr lang="en-US" sz="1600" dirty="0">
              <a:latin typeface="Calibri"/>
            </a:endParaRPr>
          </a:p>
          <a:p>
            <a:pPr algn="ctr"/>
            <a:r>
              <a:rPr lang="en-US" sz="1600" dirty="0">
                <a:hlinkClick r:id="rId4"/>
              </a:rPr>
              <a:t>https://www.criptofacil.com/blockchain-publica-privada-e-hibrida-entenda-as-diferencas-entre-elas/</a:t>
            </a:r>
            <a:endParaRPr lang="en-US" sz="1200"/>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400" b="1" dirty="0">
                <a:solidFill>
                  <a:srgbClr val="EA4E60"/>
                </a:solidFill>
                <a:latin typeface="Century Gothic"/>
                <a:ea typeface="Century Gothic"/>
                <a:cs typeface="Century Gothic"/>
                <a:sym typeface="Century Gothic"/>
              </a:rPr>
              <a:t>Para saber </a:t>
            </a:r>
            <a:r>
              <a:rPr lang="en-US" sz="4400" b="1" dirty="0" err="1">
                <a:solidFill>
                  <a:srgbClr val="EA4E60"/>
                </a:solidFill>
                <a:latin typeface="Century Gothic"/>
                <a:ea typeface="Century Gothic"/>
                <a:cs typeface="Century Gothic"/>
                <a:sym typeface="Century Gothic"/>
              </a:rPr>
              <a:t>mais</a:t>
            </a:r>
            <a:endParaRPr sz="4400" b="0" i="0" u="none" strike="noStrike" cap="none" dirty="0"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110</a:t>
            </a:fld>
            <a:r>
              <a:rPr lang="en-US"/>
              <a: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lgn="ctr"/>
            <a:r>
              <a:rPr lang="en-US" sz="1800" dirty="0">
                <a:hlinkClick r:id="rId3"/>
              </a:rPr>
              <a:t>https://www.techtarget.com/searchitoperations/tip/Blockchain-An-immutable-ledger-to-replace-the-database</a:t>
            </a:r>
            <a:endParaRPr lang="pt-BR"/>
          </a:p>
          <a:p>
            <a:pPr algn="ctr"/>
            <a:endParaRPr lang="en-US" sz="1800" dirty="0"/>
          </a:p>
          <a:p>
            <a:pPr algn="ctr"/>
            <a:r>
              <a:rPr lang="en-US" sz="1800" dirty="0">
                <a:hlinkClick r:id="rId4"/>
              </a:rPr>
              <a:t>https://acervolima.com/papel-do-blockchain-na-ciberseguranca/#:~:text=Os%20dados%20das%20transa%C3%A7%C3%B5es%20s%C3%A3o,de%20maneira%20segura%20e%20protegida</a:t>
            </a:r>
            <a:endParaRPr lang="en-US" sz="1800" dirty="0"/>
          </a:p>
          <a:p>
            <a:pPr algn="ctr"/>
            <a:endParaRPr lang="en-US" sz="1800" dirty="0"/>
          </a:p>
          <a:p>
            <a:pPr algn="ctr"/>
            <a:r>
              <a:rPr lang="en-US" sz="1800" dirty="0">
                <a:hlinkClick r:id="rId5"/>
              </a:rPr>
              <a:t>https://aws.amazon.com/pt/what-is/blockchain/</a:t>
            </a:r>
            <a:endParaRPr lang="en-US"/>
          </a:p>
          <a:p>
            <a:pPr algn="ctr"/>
            <a:endParaRPr lang="en-US" sz="1800" dirty="0"/>
          </a:p>
          <a:p>
            <a:pPr algn="ctr"/>
            <a:r>
              <a:rPr lang="en-US" sz="1800" dirty="0">
                <a:hlinkClick r:id="rId6"/>
              </a:rPr>
              <a:t>https://cointimes.com.br/esqueca-o-rg-credenciais-em-nft-chegaram-para-ficar-afirma-relatorio/</a:t>
            </a:r>
            <a:endParaRPr lang="en-US"/>
          </a:p>
          <a:p>
            <a:pPr algn="ctr"/>
            <a:endParaRPr lang="en-US" sz="1800" dirty="0"/>
          </a:p>
          <a:p>
            <a:pPr algn="ctr"/>
            <a:endParaRPr lang="en-US" sz="1800" dirty="0"/>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400" b="1" dirty="0">
                <a:solidFill>
                  <a:srgbClr val="EA4E60"/>
                </a:solidFill>
                <a:latin typeface="Century Gothic"/>
                <a:ea typeface="Century Gothic"/>
                <a:cs typeface="Century Gothic"/>
                <a:sym typeface="Century Gothic"/>
              </a:rPr>
              <a:t>Para saber </a:t>
            </a:r>
            <a:r>
              <a:rPr lang="en-US" sz="4400" b="1" dirty="0" err="1">
                <a:solidFill>
                  <a:srgbClr val="EA4E60"/>
                </a:solidFill>
                <a:latin typeface="Century Gothic"/>
                <a:ea typeface="Century Gothic"/>
                <a:cs typeface="Century Gothic"/>
                <a:sym typeface="Century Gothic"/>
              </a:rPr>
              <a:t>mais</a:t>
            </a:r>
            <a:endParaRPr sz="4400" b="0" i="0" u="none" strike="noStrike" cap="none" dirty="0"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111</a:t>
            </a:fld>
            <a:r>
              <a:rPr lang="en-US"/>
              <a:t>]</a:t>
            </a:r>
            <a:endParaRPr/>
          </a:p>
        </p:txBody>
      </p:sp>
    </p:spTree>
    <p:extLst>
      <p:ext uri="{BB962C8B-B14F-4D97-AF65-F5344CB8AC3E}">
        <p14:creationId xmlns:p14="http://schemas.microsoft.com/office/powerpoint/2010/main" val="34482482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Fórum/Artigos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Comunidade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a:solidFill>
                  <a:srgbClr val="EA4E60"/>
                </a:solidFill>
                <a:latin typeface="Century Gothic"/>
                <a:ea typeface="Century Gothic"/>
                <a:cs typeface="Century Gothic"/>
                <a:sym typeface="Century Gothic"/>
              </a:rPr>
              <a:t>Dúvidas?</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112</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Blockchain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a:t>
            </a:fld>
            <a:r>
              <a:rPr lang="en-US"/>
              <a:t>]</a:t>
            </a:r>
            <a:endParaRPr/>
          </a:p>
        </p:txBody>
      </p:sp>
      <p:pic>
        <p:nvPicPr>
          <p:cNvPr id="6" name="Imagem 6" descr="Forma&#10;&#10;Descrição gerada automaticamente">
            <a:extLst>
              <a:ext uri="{FF2B5EF4-FFF2-40B4-BE49-F238E27FC236}">
                <a16:creationId xmlns:a16="http://schemas.microsoft.com/office/drawing/2014/main" id="{86BF0EA3-36C2-910E-074E-178DCCD2FE75}"/>
              </a:ext>
            </a:extLst>
          </p:cNvPr>
          <p:cNvPicPr>
            <a:picLocks noChangeAspect="1"/>
          </p:cNvPicPr>
          <p:nvPr/>
        </p:nvPicPr>
        <p:blipFill>
          <a:blip r:embed="rId3"/>
          <a:stretch>
            <a:fillRect/>
          </a:stretch>
        </p:blipFill>
        <p:spPr>
          <a:xfrm>
            <a:off x="1366482" y="2317080"/>
            <a:ext cx="6411035" cy="2257960"/>
          </a:xfrm>
          <a:prstGeom prst="rect">
            <a:avLst/>
          </a:prstGeom>
        </p:spPr>
      </p:pic>
      <p:sp>
        <p:nvSpPr>
          <p:cNvPr id="8" name="Retângulo: Cantos Arredondados 7">
            <a:extLst>
              <a:ext uri="{FF2B5EF4-FFF2-40B4-BE49-F238E27FC236}">
                <a16:creationId xmlns:a16="http://schemas.microsoft.com/office/drawing/2014/main" id="{EA572A59-68DC-35CE-FE7F-2E165190BED7}"/>
              </a:ext>
            </a:extLst>
          </p:cNvPr>
          <p:cNvSpPr/>
          <p:nvPr/>
        </p:nvSpPr>
        <p:spPr>
          <a:xfrm>
            <a:off x="1728148" y="1483339"/>
            <a:ext cx="2209230" cy="682389"/>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Centralizado</a:t>
            </a:r>
            <a:endParaRPr lang="pt-BR" sz="1800"/>
          </a:p>
        </p:txBody>
      </p:sp>
      <p:sp>
        <p:nvSpPr>
          <p:cNvPr id="9" name="Retângulo: Cantos Arredondados 8">
            <a:extLst>
              <a:ext uri="{FF2B5EF4-FFF2-40B4-BE49-F238E27FC236}">
                <a16:creationId xmlns:a16="http://schemas.microsoft.com/office/drawing/2014/main" id="{FC16D47E-0AE3-CD2C-F076-54887AF39906}"/>
              </a:ext>
            </a:extLst>
          </p:cNvPr>
          <p:cNvSpPr/>
          <p:nvPr/>
        </p:nvSpPr>
        <p:spPr>
          <a:xfrm>
            <a:off x="5172502" y="1483339"/>
            <a:ext cx="2209230" cy="682389"/>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Distribuído</a:t>
            </a:r>
            <a:endParaRPr lang="pt-BR" sz="1800"/>
          </a:p>
        </p:txBody>
      </p:sp>
    </p:spTree>
    <p:extLst>
      <p:ext uri="{BB962C8B-B14F-4D97-AF65-F5344CB8AC3E}">
        <p14:creationId xmlns:p14="http://schemas.microsoft.com/office/powerpoint/2010/main" val="3965108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Blockchain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pic>
        <p:nvPicPr>
          <p:cNvPr id="2" name="Imagem 2" descr="Ícone&#10;&#10;Descrição gerada automaticamente">
            <a:extLst>
              <a:ext uri="{FF2B5EF4-FFF2-40B4-BE49-F238E27FC236}">
                <a16:creationId xmlns:a16="http://schemas.microsoft.com/office/drawing/2014/main" id="{582A4ADB-B0F5-ABB4-CE91-AE0C836EA0DD}"/>
              </a:ext>
            </a:extLst>
          </p:cNvPr>
          <p:cNvPicPr>
            <a:picLocks noChangeAspect="1"/>
          </p:cNvPicPr>
          <p:nvPr/>
        </p:nvPicPr>
        <p:blipFill>
          <a:blip r:embed="rId3"/>
          <a:stretch>
            <a:fillRect/>
          </a:stretch>
        </p:blipFill>
        <p:spPr>
          <a:xfrm>
            <a:off x="4019267" y="1620910"/>
            <a:ext cx="4483289" cy="2993501"/>
          </a:xfrm>
          <a:prstGeom prst="rect">
            <a:avLst/>
          </a:prstGeom>
        </p:spPr>
      </p:pic>
      <p:sp>
        <p:nvSpPr>
          <p:cNvPr id="3" name="Retângulo: Cantos Arredondados 2">
            <a:extLst>
              <a:ext uri="{FF2B5EF4-FFF2-40B4-BE49-F238E27FC236}">
                <a16:creationId xmlns:a16="http://schemas.microsoft.com/office/drawing/2014/main" id="{14437045-AB93-C5B4-87A7-5682C27B66F1}"/>
              </a:ext>
            </a:extLst>
          </p:cNvPr>
          <p:cNvSpPr/>
          <p:nvPr/>
        </p:nvSpPr>
        <p:spPr>
          <a:xfrm>
            <a:off x="634621" y="1517458"/>
            <a:ext cx="3224282" cy="682389"/>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err="1">
                <a:cs typeface="Arial"/>
              </a:rPr>
              <a:t>Trusted</a:t>
            </a:r>
            <a:r>
              <a:rPr lang="pt-BR" sz="1800">
                <a:cs typeface="Arial"/>
              </a:rPr>
              <a:t> </a:t>
            </a:r>
            <a:r>
              <a:rPr lang="pt-BR" sz="1800" err="1">
                <a:cs typeface="Arial"/>
              </a:rPr>
              <a:t>Third</a:t>
            </a:r>
            <a:r>
              <a:rPr lang="pt-BR" sz="1800">
                <a:cs typeface="Arial"/>
              </a:rPr>
              <a:t> </a:t>
            </a:r>
            <a:r>
              <a:rPr lang="pt-BR" sz="1800" err="1">
                <a:cs typeface="Arial"/>
              </a:rPr>
              <a:t>Party</a:t>
            </a:r>
            <a:endParaRPr lang="pt-BR" sz="1800" err="1"/>
          </a:p>
        </p:txBody>
      </p:sp>
      <p:pic>
        <p:nvPicPr>
          <p:cNvPr id="4" name="Imagem 4">
            <a:extLst>
              <a:ext uri="{FF2B5EF4-FFF2-40B4-BE49-F238E27FC236}">
                <a16:creationId xmlns:a16="http://schemas.microsoft.com/office/drawing/2014/main" id="{96C619AE-9408-3A1F-3EE8-1D95FB9B07F0}"/>
              </a:ext>
            </a:extLst>
          </p:cNvPr>
          <p:cNvPicPr>
            <a:picLocks noChangeAspect="1"/>
          </p:cNvPicPr>
          <p:nvPr/>
        </p:nvPicPr>
        <p:blipFill>
          <a:blip r:embed="rId4"/>
          <a:stretch>
            <a:fillRect/>
          </a:stretch>
        </p:blipFill>
        <p:spPr>
          <a:xfrm>
            <a:off x="807720" y="2712534"/>
            <a:ext cx="2743200" cy="1516751"/>
          </a:xfrm>
          <a:prstGeom prst="rect">
            <a:avLst/>
          </a:prstGeom>
        </p:spPr>
      </p:pic>
    </p:spTree>
    <p:extLst>
      <p:ext uri="{BB962C8B-B14F-4D97-AF65-F5344CB8AC3E}">
        <p14:creationId xmlns:p14="http://schemas.microsoft.com/office/powerpoint/2010/main" val="2667083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é a Blockchain?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sp>
        <p:nvSpPr>
          <p:cNvPr id="2" name="Retângulo: Cantos Arredondados 1">
            <a:extLst>
              <a:ext uri="{FF2B5EF4-FFF2-40B4-BE49-F238E27FC236}">
                <a16:creationId xmlns:a16="http://schemas.microsoft.com/office/drawing/2014/main" id="{1283A7B8-75E1-2B50-7DE3-11294D8EBD91}"/>
              </a:ext>
            </a:extLst>
          </p:cNvPr>
          <p:cNvSpPr/>
          <p:nvPr/>
        </p:nvSpPr>
        <p:spPr>
          <a:xfrm>
            <a:off x="1078173" y="1909832"/>
            <a:ext cx="2209230" cy="682389"/>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Singularidade</a:t>
            </a:r>
            <a:endParaRPr lang="pt-BR" sz="1800"/>
          </a:p>
        </p:txBody>
      </p:sp>
      <p:sp>
        <p:nvSpPr>
          <p:cNvPr id="3" name="Retângulo: Cantos Arredondados 2">
            <a:extLst>
              <a:ext uri="{FF2B5EF4-FFF2-40B4-BE49-F238E27FC236}">
                <a16:creationId xmlns:a16="http://schemas.microsoft.com/office/drawing/2014/main" id="{42F5E1ED-36EC-90FB-BF85-4A1C38B6A05A}"/>
              </a:ext>
            </a:extLst>
          </p:cNvPr>
          <p:cNvSpPr/>
          <p:nvPr/>
        </p:nvSpPr>
        <p:spPr>
          <a:xfrm>
            <a:off x="1078173" y="2745757"/>
            <a:ext cx="2209230" cy="682389"/>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err="1">
                <a:cs typeface="Arial"/>
              </a:rPr>
              <a:t>Ownership</a:t>
            </a:r>
            <a:endParaRPr lang="pt-BR" sz="1800" err="1"/>
          </a:p>
        </p:txBody>
      </p:sp>
      <p:sp>
        <p:nvSpPr>
          <p:cNvPr id="4" name="Retângulo: Cantos Arredondados 3">
            <a:extLst>
              <a:ext uri="{FF2B5EF4-FFF2-40B4-BE49-F238E27FC236}">
                <a16:creationId xmlns:a16="http://schemas.microsoft.com/office/drawing/2014/main" id="{967FDF6E-B852-CB87-684B-9C72EDA029CE}"/>
              </a:ext>
            </a:extLst>
          </p:cNvPr>
          <p:cNvSpPr/>
          <p:nvPr/>
        </p:nvSpPr>
        <p:spPr>
          <a:xfrm>
            <a:off x="1078173" y="3581682"/>
            <a:ext cx="2209230" cy="682389"/>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Privado</a:t>
            </a:r>
            <a:endParaRPr lang="pt-BR" sz="1800" err="1"/>
          </a:p>
        </p:txBody>
      </p:sp>
      <p:sp>
        <p:nvSpPr>
          <p:cNvPr id="5" name="Retângulo: Cantos Arredondados 4">
            <a:extLst>
              <a:ext uri="{FF2B5EF4-FFF2-40B4-BE49-F238E27FC236}">
                <a16:creationId xmlns:a16="http://schemas.microsoft.com/office/drawing/2014/main" id="{3B6C3DAE-6606-C53C-F732-31552BCEFB02}"/>
              </a:ext>
            </a:extLst>
          </p:cNvPr>
          <p:cNvSpPr/>
          <p:nvPr/>
        </p:nvSpPr>
        <p:spPr>
          <a:xfrm>
            <a:off x="5547815" y="1892772"/>
            <a:ext cx="2209230" cy="68238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Distribuído</a:t>
            </a:r>
          </a:p>
        </p:txBody>
      </p:sp>
      <p:sp>
        <p:nvSpPr>
          <p:cNvPr id="6" name="Retângulo: Cantos Arredondados 5">
            <a:extLst>
              <a:ext uri="{FF2B5EF4-FFF2-40B4-BE49-F238E27FC236}">
                <a16:creationId xmlns:a16="http://schemas.microsoft.com/office/drawing/2014/main" id="{A3F7F164-ACDD-8CB7-B4D6-2E87DB6F014A}"/>
              </a:ext>
            </a:extLst>
          </p:cNvPr>
          <p:cNvSpPr/>
          <p:nvPr/>
        </p:nvSpPr>
        <p:spPr>
          <a:xfrm>
            <a:off x="5547815" y="2728697"/>
            <a:ext cx="2209230" cy="68238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Consenso</a:t>
            </a:r>
            <a:endParaRPr lang="pt-BR" sz="1800" err="1"/>
          </a:p>
        </p:txBody>
      </p:sp>
      <p:sp>
        <p:nvSpPr>
          <p:cNvPr id="7" name="Retângulo: Cantos Arredondados 6">
            <a:extLst>
              <a:ext uri="{FF2B5EF4-FFF2-40B4-BE49-F238E27FC236}">
                <a16:creationId xmlns:a16="http://schemas.microsoft.com/office/drawing/2014/main" id="{A94C78CA-A6B4-ED99-51BE-635DC31818D1}"/>
              </a:ext>
            </a:extLst>
          </p:cNvPr>
          <p:cNvSpPr/>
          <p:nvPr/>
        </p:nvSpPr>
        <p:spPr>
          <a:xfrm>
            <a:off x="5547815" y="3564622"/>
            <a:ext cx="2209230" cy="68238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Público</a:t>
            </a:r>
            <a:endParaRPr lang="pt-BR" sz="1800" err="1"/>
          </a:p>
        </p:txBody>
      </p:sp>
      <p:sp>
        <p:nvSpPr>
          <p:cNvPr id="8" name="Sinal de Multiplicação 7">
            <a:extLst>
              <a:ext uri="{FF2B5EF4-FFF2-40B4-BE49-F238E27FC236}">
                <a16:creationId xmlns:a16="http://schemas.microsoft.com/office/drawing/2014/main" id="{8D884194-6D2F-8D2C-B379-ED3617E2B200}"/>
              </a:ext>
            </a:extLst>
          </p:cNvPr>
          <p:cNvSpPr/>
          <p:nvPr/>
        </p:nvSpPr>
        <p:spPr>
          <a:xfrm>
            <a:off x="3831182" y="2496262"/>
            <a:ext cx="1202708" cy="1185649"/>
          </a:xfrm>
          <a:prstGeom prst="mathMultiply">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995046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3" name="Google Shape;203;g109ffa863cd_0_328"/>
          <p:cNvSpPr txBox="1"/>
          <p:nvPr/>
        </p:nvSpPr>
        <p:spPr>
          <a:xfrm>
            <a:off x="565525" y="1473430"/>
            <a:ext cx="8005399" cy="3091320"/>
          </a:xfrm>
          <a:prstGeom prst="rect">
            <a:avLst/>
          </a:prstGeom>
          <a:noFill/>
          <a:ln>
            <a:noFill/>
          </a:ln>
        </p:spPr>
        <p:txBody>
          <a:bodyPr spcFirstLastPara="1" wrap="square" lIns="91425" tIns="91425" rIns="91425" bIns="91425" anchor="ctr" anchorCtr="0">
            <a:noAutofit/>
          </a:bodyPr>
          <a:lstStyle/>
          <a:p>
            <a:pPr marL="457200" indent="-457200">
              <a:buChar char="•"/>
            </a:pPr>
            <a:r>
              <a:rPr lang="en-US" sz="2400" err="1">
                <a:latin typeface="Calibri"/>
              </a:rPr>
              <a:t>Os</a:t>
            </a:r>
            <a:r>
              <a:rPr lang="en-US" sz="2400">
                <a:latin typeface="Calibri"/>
              </a:rPr>
              <a:t> </a:t>
            </a:r>
            <a:r>
              <a:rPr lang="en-US" sz="2400" err="1">
                <a:latin typeface="Calibri"/>
              </a:rPr>
              <a:t>nós</a:t>
            </a:r>
            <a:r>
              <a:rPr lang="en-US" sz="2400">
                <a:latin typeface="Calibri"/>
              </a:rPr>
              <a:t> </a:t>
            </a:r>
            <a:r>
              <a:rPr lang="en-US" sz="2400" err="1">
                <a:latin typeface="Calibri"/>
              </a:rPr>
              <a:t>são</a:t>
            </a:r>
            <a:r>
              <a:rPr lang="en-US" sz="2400">
                <a:latin typeface="Calibri"/>
              </a:rPr>
              <a:t> </a:t>
            </a:r>
            <a:r>
              <a:rPr lang="en-US" sz="2400" err="1">
                <a:latin typeface="Calibri"/>
              </a:rPr>
              <a:t>confiáveis</a:t>
            </a:r>
            <a:r>
              <a:rPr lang="en-US" sz="2400">
                <a:latin typeface="Calibri"/>
              </a:rPr>
              <a:t>? </a:t>
            </a:r>
          </a:p>
          <a:p>
            <a:pPr marL="457200" indent="-457200">
              <a:buChar char="•"/>
            </a:pPr>
            <a:r>
              <a:rPr lang="en-US" sz="2400" err="1">
                <a:latin typeface="Calibri"/>
              </a:rPr>
              <a:t>Os</a:t>
            </a:r>
            <a:r>
              <a:rPr lang="en-US" sz="2400">
                <a:latin typeface="Calibri"/>
              </a:rPr>
              <a:t> </a:t>
            </a:r>
            <a:r>
              <a:rPr lang="en-US" sz="2400" err="1">
                <a:latin typeface="Calibri"/>
              </a:rPr>
              <a:t>nós</a:t>
            </a:r>
            <a:r>
              <a:rPr lang="en-US" sz="2400">
                <a:latin typeface="Calibri"/>
              </a:rPr>
              <a:t> </a:t>
            </a:r>
            <a:r>
              <a:rPr lang="en-US" sz="2400" err="1">
                <a:latin typeface="Calibri"/>
              </a:rPr>
              <a:t>participam</a:t>
            </a:r>
            <a:r>
              <a:rPr lang="en-US" sz="2400">
                <a:latin typeface="Calibri"/>
              </a:rPr>
              <a:t> do </a:t>
            </a:r>
            <a:r>
              <a:rPr lang="en-US" sz="2400" err="1">
                <a:latin typeface="Calibri"/>
              </a:rPr>
              <a:t>consenso</a:t>
            </a:r>
            <a:endParaRPr lang="en-US" sz="2400">
              <a:latin typeface="Calibri"/>
            </a:endParaRPr>
          </a:p>
          <a:p>
            <a:pPr marL="457200" indent="-457200">
              <a:buChar char="•"/>
            </a:pPr>
            <a:r>
              <a:rPr lang="en-US" sz="2400">
                <a:latin typeface="Calibri"/>
              </a:rPr>
              <a:t>Na </a:t>
            </a:r>
            <a:r>
              <a:rPr lang="en-US" sz="2400" err="1">
                <a:latin typeface="Calibri"/>
              </a:rPr>
              <a:t>criptografia</a:t>
            </a:r>
            <a:r>
              <a:rPr lang="en-US" sz="2400">
                <a:latin typeface="Calibri"/>
              </a:rPr>
              <a:t> </a:t>
            </a:r>
            <a:r>
              <a:rPr lang="en-US" sz="2400" err="1">
                <a:latin typeface="Calibri"/>
              </a:rPr>
              <a:t>confiamos</a:t>
            </a:r>
          </a:p>
          <a:p>
            <a:pPr marL="457200" indent="-457200">
              <a:buChar char="•"/>
            </a:pPr>
            <a:r>
              <a:rPr lang="en-US" sz="2400" err="1">
                <a:latin typeface="Calibri"/>
              </a:rPr>
              <a:t>Trabalho</a:t>
            </a:r>
            <a:r>
              <a:rPr lang="en-US" sz="2400">
                <a:latin typeface="Calibri"/>
              </a:rPr>
              <a:t> </a:t>
            </a:r>
            <a:r>
              <a:rPr lang="en-US" sz="2400" err="1">
                <a:latin typeface="Calibri"/>
              </a:rPr>
              <a:t>recompensado</a:t>
            </a:r>
            <a:endParaRPr lang="en-US" sz="2400">
              <a:latin typeface="Calibri"/>
            </a:endParaRPr>
          </a:p>
          <a:p>
            <a:pPr marL="457200" indent="-457200">
              <a:buChar char="•"/>
            </a:pPr>
            <a:r>
              <a:rPr lang="en-US" sz="2400" err="1">
                <a:latin typeface="Calibri"/>
              </a:rPr>
              <a:t>Colaboração</a:t>
            </a: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Premissas</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Ícone&#10;&#10;Descrição gerada automaticamente">
            <a:extLst>
              <a:ext uri="{FF2B5EF4-FFF2-40B4-BE49-F238E27FC236}">
                <a16:creationId xmlns:a16="http://schemas.microsoft.com/office/drawing/2014/main" id="{1423AFB5-B731-DF34-6C10-B25E4EB8EC21}"/>
              </a:ext>
            </a:extLst>
          </p:cNvPr>
          <p:cNvPicPr>
            <a:picLocks noChangeAspect="1"/>
          </p:cNvPicPr>
          <p:nvPr/>
        </p:nvPicPr>
        <p:blipFill>
          <a:blip r:embed="rId3"/>
          <a:stretch>
            <a:fillRect/>
          </a:stretch>
        </p:blipFill>
        <p:spPr>
          <a:xfrm>
            <a:off x="5562600" y="1476097"/>
            <a:ext cx="2743200" cy="2724707"/>
          </a:xfrm>
          <a:prstGeom prst="rect">
            <a:avLst/>
          </a:prstGeom>
        </p:spPr>
      </p:pic>
    </p:spTree>
    <p:extLst>
      <p:ext uri="{BB962C8B-B14F-4D97-AF65-F5344CB8AC3E}">
        <p14:creationId xmlns:p14="http://schemas.microsoft.com/office/powerpoint/2010/main" val="1782214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3" name="Google Shape;203;g109ffa863cd_0_328"/>
          <p:cNvSpPr txBox="1"/>
          <p:nvPr/>
        </p:nvSpPr>
        <p:spPr>
          <a:xfrm>
            <a:off x="565525" y="1481050"/>
            <a:ext cx="3509599" cy="3083700"/>
          </a:xfrm>
          <a:prstGeom prst="rect">
            <a:avLst/>
          </a:prstGeom>
          <a:noFill/>
          <a:ln>
            <a:noFill/>
          </a:ln>
        </p:spPr>
        <p:txBody>
          <a:bodyPr spcFirstLastPara="1" wrap="square" lIns="91425" tIns="91425" rIns="91425" bIns="91425" anchor="ctr" anchorCtr="0">
            <a:noAutofit/>
          </a:bodyPr>
          <a:lstStyle/>
          <a:p>
            <a:pPr marL="457200" indent="-457200">
              <a:buChar char="•"/>
            </a:pPr>
            <a:r>
              <a:rPr lang="en-US" sz="2400" err="1">
                <a:latin typeface="Calibri"/>
              </a:rPr>
              <a:t>Imutabilidade</a:t>
            </a:r>
            <a:endParaRPr lang="en-US" sz="2400">
              <a:latin typeface="Calibri"/>
            </a:endParaRPr>
          </a:p>
          <a:p>
            <a:pPr marL="457200" indent="-457200">
              <a:buChar char="•"/>
            </a:pPr>
            <a:r>
              <a:rPr lang="en-US" sz="2400" err="1">
                <a:latin typeface="Calibri"/>
              </a:rPr>
              <a:t>Irrefutabilidade</a:t>
            </a:r>
            <a:endParaRPr lang="en-US" sz="2400">
              <a:latin typeface="Calibri"/>
            </a:endParaRPr>
          </a:p>
          <a:p>
            <a:pPr marL="457200" indent="-457200">
              <a:buChar char="•"/>
            </a:pPr>
            <a:r>
              <a:rPr lang="en-US" sz="2400" err="1">
                <a:latin typeface="Calibri"/>
              </a:rPr>
              <a:t>Disponibilidade</a:t>
            </a:r>
            <a:endParaRPr lang="en-US" sz="2400">
              <a:latin typeface="Calibri"/>
            </a:endParaRPr>
          </a:p>
          <a:p>
            <a:pPr marL="457200" indent="-457200">
              <a:buChar char="•"/>
            </a:pPr>
            <a:r>
              <a:rPr lang="en-US" sz="2400" err="1">
                <a:latin typeface="Calibri"/>
              </a:rPr>
              <a:t>Integridade</a:t>
            </a:r>
            <a:endParaRPr lang="en-US" err="1"/>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é a Blockchain?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sp>
        <p:nvSpPr>
          <p:cNvPr id="4" name="Google Shape;203;g109ffa863cd_0_328">
            <a:extLst>
              <a:ext uri="{FF2B5EF4-FFF2-40B4-BE49-F238E27FC236}">
                <a16:creationId xmlns:a16="http://schemas.microsoft.com/office/drawing/2014/main" id="{52C620C7-0CC5-2D64-17D7-6C8F96453E2F}"/>
              </a:ext>
            </a:extLst>
          </p:cNvPr>
          <p:cNvSpPr txBox="1"/>
          <p:nvPr/>
        </p:nvSpPr>
        <p:spPr>
          <a:xfrm>
            <a:off x="4986562" y="1481050"/>
            <a:ext cx="3509599" cy="308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Arial,Sans-Serif"/>
              <a:buChar char="•"/>
            </a:pPr>
            <a:r>
              <a:rPr lang="en-US" sz="2400" err="1">
                <a:latin typeface="Calibri"/>
                <a:cs typeface="Calibri"/>
              </a:rPr>
              <a:t>Transparência</a:t>
            </a:r>
            <a:endParaRPr lang="en-US" sz="2400" err="1"/>
          </a:p>
          <a:p>
            <a:pPr marL="457200" indent="-457200">
              <a:buFont typeface="Arial,Sans-Serif"/>
              <a:buChar char="•"/>
            </a:pPr>
            <a:r>
              <a:rPr lang="en-US" sz="2400" err="1">
                <a:latin typeface="Calibri"/>
                <a:cs typeface="Calibri"/>
              </a:rPr>
              <a:t>Visibilidade</a:t>
            </a:r>
            <a:endParaRPr lang="en-US" sz="2400"/>
          </a:p>
          <a:p>
            <a:pPr marL="457200" indent="-457200">
              <a:buFont typeface="Arial,Sans-Serif"/>
              <a:buChar char="•"/>
            </a:pPr>
            <a:r>
              <a:rPr lang="en-US" sz="2400" err="1">
                <a:latin typeface="Calibri"/>
                <a:cs typeface="Calibri"/>
              </a:rPr>
              <a:t>Desintermediação</a:t>
            </a:r>
            <a:endParaRPr lang="en-US" sz="2400" err="1"/>
          </a:p>
          <a:p>
            <a:pPr marL="457200" indent="-457200">
              <a:buFont typeface="Arial,Sans-Serif"/>
              <a:buChar char="•"/>
            </a:pPr>
            <a:r>
              <a:rPr lang="en-US" sz="2400">
                <a:latin typeface="Calibri"/>
                <a:cs typeface="Calibri"/>
              </a:rPr>
              <a:t>Pseudo-</a:t>
            </a:r>
            <a:r>
              <a:rPr lang="en-US" sz="2400" err="1">
                <a:latin typeface="Calibri"/>
                <a:cs typeface="Calibri"/>
              </a:rPr>
              <a:t>anonimidade</a:t>
            </a:r>
            <a:endParaRPr lang="en-US" err="1"/>
          </a:p>
        </p:txBody>
      </p:sp>
      <p:sp>
        <p:nvSpPr>
          <p:cNvPr id="5" name="Retângulo: Cantos Arredondados 4">
            <a:extLst>
              <a:ext uri="{FF2B5EF4-FFF2-40B4-BE49-F238E27FC236}">
                <a16:creationId xmlns:a16="http://schemas.microsoft.com/office/drawing/2014/main" id="{E86E891C-4DEB-4A28-1B08-1DFEF298A5B6}"/>
              </a:ext>
            </a:extLst>
          </p:cNvPr>
          <p:cNvSpPr/>
          <p:nvPr/>
        </p:nvSpPr>
        <p:spPr>
          <a:xfrm rot="16200000">
            <a:off x="2402997" y="2483869"/>
            <a:ext cx="3278035" cy="1240046"/>
          </a:xfrm>
          <a:prstGeom prst="roundRect">
            <a:avLst/>
          </a:prstGeom>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b="1">
                <a:solidFill>
                  <a:schemeClr val="bg1"/>
                </a:solidFill>
                <a:cs typeface="Arial"/>
              </a:rPr>
              <a:t>Características</a:t>
            </a:r>
          </a:p>
        </p:txBody>
      </p:sp>
    </p:spTree>
    <p:extLst>
      <p:ext uri="{BB962C8B-B14F-4D97-AF65-F5344CB8AC3E}">
        <p14:creationId xmlns:p14="http://schemas.microsoft.com/office/powerpoint/2010/main" val="2057375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Difusão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armazenamento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3" name="Imagem 3" descr="Ícone&#10;&#10;Descrição gerada automaticamente">
            <a:extLst>
              <a:ext uri="{FF2B5EF4-FFF2-40B4-BE49-F238E27FC236}">
                <a16:creationId xmlns:a16="http://schemas.microsoft.com/office/drawing/2014/main" id="{28A22DFD-D89F-7DED-5718-D4EDB84698F7}"/>
              </a:ext>
            </a:extLst>
          </p:cNvPr>
          <p:cNvPicPr>
            <a:picLocks noChangeAspect="1"/>
          </p:cNvPicPr>
          <p:nvPr/>
        </p:nvPicPr>
        <p:blipFill>
          <a:blip r:embed="rId3"/>
          <a:stretch>
            <a:fillRect/>
          </a:stretch>
        </p:blipFill>
        <p:spPr>
          <a:xfrm>
            <a:off x="518160" y="2933098"/>
            <a:ext cx="2026920" cy="1814763"/>
          </a:xfrm>
          <a:prstGeom prst="rect">
            <a:avLst/>
          </a:prstGeom>
        </p:spPr>
      </p:pic>
      <p:sp>
        <p:nvSpPr>
          <p:cNvPr id="5" name="Retângulo: Cantos Arredondados 4">
            <a:extLst>
              <a:ext uri="{FF2B5EF4-FFF2-40B4-BE49-F238E27FC236}">
                <a16:creationId xmlns:a16="http://schemas.microsoft.com/office/drawing/2014/main" id="{8CF38615-2C12-C568-17F8-3D0ECA559AE9}"/>
              </a:ext>
            </a:extLst>
          </p:cNvPr>
          <p:cNvSpPr/>
          <p:nvPr/>
        </p:nvSpPr>
        <p:spPr>
          <a:xfrm>
            <a:off x="425128" y="1993879"/>
            <a:ext cx="2209230" cy="682389"/>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Tradicional</a:t>
            </a:r>
            <a:endParaRPr lang="pt-BR" sz="1800"/>
          </a:p>
        </p:txBody>
      </p:sp>
      <p:sp>
        <p:nvSpPr>
          <p:cNvPr id="7" name="Retângulo: Cantos Arredondados 6">
            <a:extLst>
              <a:ext uri="{FF2B5EF4-FFF2-40B4-BE49-F238E27FC236}">
                <a16:creationId xmlns:a16="http://schemas.microsoft.com/office/drawing/2014/main" id="{043D8048-9889-573A-C4F9-DAD122171B75}"/>
              </a:ext>
            </a:extLst>
          </p:cNvPr>
          <p:cNvSpPr/>
          <p:nvPr/>
        </p:nvSpPr>
        <p:spPr>
          <a:xfrm>
            <a:off x="3168442" y="1993879"/>
            <a:ext cx="2209230" cy="682389"/>
          </a:xfrm>
          <a:prstGeom prst="roundRec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Distribuído</a:t>
            </a:r>
            <a:endParaRPr lang="pt-BR" sz="1800"/>
          </a:p>
        </p:txBody>
      </p:sp>
      <p:sp>
        <p:nvSpPr>
          <p:cNvPr id="8" name="Retângulo: Cantos Arredondados 7">
            <a:extLst>
              <a:ext uri="{FF2B5EF4-FFF2-40B4-BE49-F238E27FC236}">
                <a16:creationId xmlns:a16="http://schemas.microsoft.com/office/drawing/2014/main" id="{E1F05F9A-C64B-09F6-96F2-689248FA5831}"/>
              </a:ext>
            </a:extLst>
          </p:cNvPr>
          <p:cNvSpPr/>
          <p:nvPr/>
        </p:nvSpPr>
        <p:spPr>
          <a:xfrm>
            <a:off x="6239302" y="1993878"/>
            <a:ext cx="2209230" cy="682389"/>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err="1">
                <a:cs typeface="Arial"/>
              </a:rPr>
              <a:t>Blockchain</a:t>
            </a:r>
            <a:endParaRPr lang="pt-BR" sz="1800" err="1"/>
          </a:p>
        </p:txBody>
      </p:sp>
      <p:pic>
        <p:nvPicPr>
          <p:cNvPr id="9" name="Imagem 9" descr="Ícone&#10;&#10;Descrição gerada automaticamente">
            <a:extLst>
              <a:ext uri="{FF2B5EF4-FFF2-40B4-BE49-F238E27FC236}">
                <a16:creationId xmlns:a16="http://schemas.microsoft.com/office/drawing/2014/main" id="{7206F37E-9ED7-D8CC-A1CD-D15427D446CC}"/>
              </a:ext>
            </a:extLst>
          </p:cNvPr>
          <p:cNvPicPr>
            <a:picLocks noChangeAspect="1"/>
          </p:cNvPicPr>
          <p:nvPr/>
        </p:nvPicPr>
        <p:blipFill>
          <a:blip r:embed="rId4"/>
          <a:stretch>
            <a:fillRect/>
          </a:stretch>
        </p:blipFill>
        <p:spPr>
          <a:xfrm>
            <a:off x="3261360" y="2936516"/>
            <a:ext cx="2026920" cy="1807928"/>
          </a:xfrm>
          <a:prstGeom prst="rect">
            <a:avLst/>
          </a:prstGeom>
        </p:spPr>
      </p:pic>
      <p:pic>
        <p:nvPicPr>
          <p:cNvPr id="10" name="Imagem 10" descr="Ícone&#10;&#10;Descrição gerada automaticamente">
            <a:extLst>
              <a:ext uri="{FF2B5EF4-FFF2-40B4-BE49-F238E27FC236}">
                <a16:creationId xmlns:a16="http://schemas.microsoft.com/office/drawing/2014/main" id="{072E60AC-8EA6-FEFC-B179-602B65948E2C}"/>
              </a:ext>
            </a:extLst>
          </p:cNvPr>
          <p:cNvPicPr>
            <a:picLocks noChangeAspect="1"/>
          </p:cNvPicPr>
          <p:nvPr/>
        </p:nvPicPr>
        <p:blipFill>
          <a:blip r:embed="rId5"/>
          <a:stretch>
            <a:fillRect/>
          </a:stretch>
        </p:blipFill>
        <p:spPr>
          <a:xfrm>
            <a:off x="6240780" y="2865098"/>
            <a:ext cx="2240280" cy="2011724"/>
          </a:xfrm>
          <a:prstGeom prst="rect">
            <a:avLst/>
          </a:prstGeom>
        </p:spPr>
      </p:pic>
    </p:spTree>
    <p:extLst>
      <p:ext uri="{BB962C8B-B14F-4D97-AF65-F5344CB8AC3E}">
        <p14:creationId xmlns:p14="http://schemas.microsoft.com/office/powerpoint/2010/main" val="885246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Difusão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armazenamento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2" name="Imagem 2" descr="Interface gráfica do usuário, Aplicativo&#10;&#10;Descrição gerada automaticamente">
            <a:extLst>
              <a:ext uri="{FF2B5EF4-FFF2-40B4-BE49-F238E27FC236}">
                <a16:creationId xmlns:a16="http://schemas.microsoft.com/office/drawing/2014/main" id="{91F7A328-1A2B-818C-C2D0-3285E5CB91D5}"/>
              </a:ext>
            </a:extLst>
          </p:cNvPr>
          <p:cNvPicPr>
            <a:picLocks noChangeAspect="1"/>
          </p:cNvPicPr>
          <p:nvPr/>
        </p:nvPicPr>
        <p:blipFill>
          <a:blip r:embed="rId3"/>
          <a:stretch>
            <a:fillRect/>
          </a:stretch>
        </p:blipFill>
        <p:spPr>
          <a:xfrm>
            <a:off x="518160" y="2196763"/>
            <a:ext cx="5372100" cy="2312075"/>
          </a:xfrm>
          <a:prstGeom prst="rect">
            <a:avLst/>
          </a:prstGeom>
        </p:spPr>
      </p:pic>
      <p:sp>
        <p:nvSpPr>
          <p:cNvPr id="8" name="Retângulo: Cantos Arredondados 7">
            <a:extLst>
              <a:ext uri="{FF2B5EF4-FFF2-40B4-BE49-F238E27FC236}">
                <a16:creationId xmlns:a16="http://schemas.microsoft.com/office/drawing/2014/main" id="{E1F05F9A-C64B-09F6-96F2-689248FA5831}"/>
              </a:ext>
            </a:extLst>
          </p:cNvPr>
          <p:cNvSpPr/>
          <p:nvPr/>
        </p:nvSpPr>
        <p:spPr>
          <a:xfrm>
            <a:off x="6239302" y="1993878"/>
            <a:ext cx="2209230" cy="682389"/>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err="1">
                <a:cs typeface="Arial"/>
              </a:rPr>
              <a:t>Blockchain</a:t>
            </a:r>
            <a:endParaRPr lang="pt-BR" sz="1800" err="1"/>
          </a:p>
        </p:txBody>
      </p:sp>
      <p:pic>
        <p:nvPicPr>
          <p:cNvPr id="10" name="Imagem 10" descr="Ícone&#10;&#10;Descrição gerada automaticamente">
            <a:extLst>
              <a:ext uri="{FF2B5EF4-FFF2-40B4-BE49-F238E27FC236}">
                <a16:creationId xmlns:a16="http://schemas.microsoft.com/office/drawing/2014/main" id="{072E60AC-8EA6-FEFC-B179-602B65948E2C}"/>
              </a:ext>
            </a:extLst>
          </p:cNvPr>
          <p:cNvPicPr>
            <a:picLocks noChangeAspect="1"/>
          </p:cNvPicPr>
          <p:nvPr/>
        </p:nvPicPr>
        <p:blipFill>
          <a:blip r:embed="rId4"/>
          <a:stretch>
            <a:fillRect/>
          </a:stretch>
        </p:blipFill>
        <p:spPr>
          <a:xfrm>
            <a:off x="6240780" y="2865098"/>
            <a:ext cx="2240280" cy="2011724"/>
          </a:xfrm>
          <a:prstGeom prst="rect">
            <a:avLst/>
          </a:prstGeom>
        </p:spPr>
      </p:pic>
    </p:spTree>
    <p:extLst>
      <p:ext uri="{BB962C8B-B14F-4D97-AF65-F5344CB8AC3E}">
        <p14:creationId xmlns:p14="http://schemas.microsoft.com/office/powerpoint/2010/main" val="3712998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3" name="Google Shape;203;g109ffa863cd_0_328"/>
          <p:cNvSpPr txBox="1"/>
          <p:nvPr/>
        </p:nvSpPr>
        <p:spPr>
          <a:xfrm>
            <a:off x="565525" y="1473430"/>
            <a:ext cx="5243220" cy="3091320"/>
          </a:xfrm>
          <a:prstGeom prst="rect">
            <a:avLst/>
          </a:prstGeom>
          <a:noFill/>
          <a:ln>
            <a:noFill/>
          </a:ln>
        </p:spPr>
        <p:txBody>
          <a:bodyPr spcFirstLastPara="1" wrap="square" lIns="91425" tIns="91425" rIns="91425" bIns="91425" anchor="ctr" anchorCtr="0">
            <a:noAutofit/>
          </a:bodyPr>
          <a:lstStyle/>
          <a:p>
            <a:endParaRPr lang="en-US" sz="2400">
              <a:latin typeface="Calibri"/>
            </a:endParaRPr>
          </a:p>
          <a:p>
            <a:pPr marL="457200" indent="-457200">
              <a:buChar char="•"/>
            </a:pPr>
            <a:r>
              <a:rPr lang="en-US" sz="2400">
                <a:latin typeface="Calibri"/>
              </a:rPr>
              <a:t>Rede P2P</a:t>
            </a:r>
            <a:endParaRPr lang="pt-BR"/>
          </a:p>
          <a:p>
            <a:pPr marL="457200" indent="-457200">
              <a:buChar char="•"/>
            </a:pPr>
            <a:r>
              <a:rPr lang="en-US" sz="2400" err="1">
                <a:latin typeface="Calibri"/>
              </a:rPr>
              <a:t>Processamento</a:t>
            </a:r>
            <a:r>
              <a:rPr lang="en-US" sz="2400">
                <a:latin typeface="Calibri"/>
              </a:rPr>
              <a:t> </a:t>
            </a:r>
            <a:r>
              <a:rPr lang="en-US" sz="2400" err="1">
                <a:latin typeface="Calibri"/>
              </a:rPr>
              <a:t>concentrado</a:t>
            </a:r>
            <a:r>
              <a:rPr lang="en-US" sz="2400">
                <a:latin typeface="Calibri"/>
              </a:rPr>
              <a:t> </a:t>
            </a:r>
            <a:r>
              <a:rPr lang="en-US" sz="2400" err="1">
                <a:latin typeface="Calibri"/>
              </a:rPr>
              <a:t>nos</a:t>
            </a:r>
            <a:r>
              <a:rPr lang="en-US" sz="2400">
                <a:latin typeface="Calibri"/>
              </a:rPr>
              <a:t> </a:t>
            </a:r>
            <a:r>
              <a:rPr lang="en-US" sz="2400" err="1">
                <a:latin typeface="Calibri"/>
              </a:rPr>
              <a:t>nós</a:t>
            </a:r>
            <a:r>
              <a:rPr lang="en-US" sz="2400">
                <a:latin typeface="Calibri"/>
              </a:rPr>
              <a:t> da rede</a:t>
            </a:r>
            <a:endParaRPr lang="en-US">
              <a:latin typeface="Calibri"/>
            </a:endParaRPr>
          </a:p>
          <a:p>
            <a:pPr marL="457200" indent="-457200">
              <a:buChar char="•"/>
            </a:pPr>
            <a:r>
              <a:rPr lang="en-US" sz="2400" err="1">
                <a:latin typeface="Calibri"/>
              </a:rPr>
              <a:t>Consenso</a:t>
            </a:r>
            <a:r>
              <a:rPr lang="en-US" sz="2400">
                <a:latin typeface="Calibri"/>
              </a:rPr>
              <a:t> </a:t>
            </a:r>
            <a:r>
              <a:rPr lang="en-US" sz="2400" err="1">
                <a:latin typeface="Calibri"/>
              </a:rPr>
              <a:t>Distribuído</a:t>
            </a:r>
            <a:endParaRPr lang="en-US" err="1">
              <a:latin typeface="Calibri"/>
            </a:endParaRPr>
          </a:p>
          <a:p>
            <a:pPr marL="457200" indent="-457200">
              <a:buChar char="•"/>
            </a:pPr>
            <a:r>
              <a:rPr lang="en-US" sz="2400" err="1">
                <a:latin typeface="Calibri"/>
              </a:rPr>
              <a:t>Anonimissidade</a:t>
            </a:r>
            <a:endParaRPr lang="en-US" err="1">
              <a:latin typeface="Calibri"/>
            </a:endParaRPr>
          </a:p>
          <a:p>
            <a:pPr marL="457200" indent="-457200">
              <a:buChar char="•"/>
            </a:pPr>
            <a:r>
              <a:rPr lang="en-US" sz="2400" err="1">
                <a:latin typeface="Calibri"/>
              </a:rPr>
              <a:t>Criptografia</a:t>
            </a: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é a Blockchain?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
        <p:nvSpPr>
          <p:cNvPr id="3" name="Retângulo: Cantos Arredondados 2">
            <a:extLst>
              <a:ext uri="{FF2B5EF4-FFF2-40B4-BE49-F238E27FC236}">
                <a16:creationId xmlns:a16="http://schemas.microsoft.com/office/drawing/2014/main" id="{FA26BFB6-0562-7FEF-84E6-6546787341E6}"/>
              </a:ext>
            </a:extLst>
          </p:cNvPr>
          <p:cNvSpPr/>
          <p:nvPr/>
        </p:nvSpPr>
        <p:spPr>
          <a:xfrm>
            <a:off x="6765518" y="1427563"/>
            <a:ext cx="1817440" cy="3076755"/>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Tecnologias presentes na </a:t>
            </a:r>
            <a:r>
              <a:rPr lang="pt-BR" err="1">
                <a:cs typeface="Arial"/>
              </a:rPr>
              <a:t>Blockchain</a:t>
            </a:r>
            <a:endParaRPr lang="pt-BR" err="1"/>
          </a:p>
        </p:txBody>
      </p:sp>
    </p:spTree>
    <p:extLst>
      <p:ext uri="{BB962C8B-B14F-4D97-AF65-F5344CB8AC3E}">
        <p14:creationId xmlns:p14="http://schemas.microsoft.com/office/powerpoint/2010/main" val="1693285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1659636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Difusão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armazenamento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pic>
        <p:nvPicPr>
          <p:cNvPr id="2" name="Imagem 2" descr="Diagrama&#10;&#10;Descrição gerada automaticamente">
            <a:extLst>
              <a:ext uri="{FF2B5EF4-FFF2-40B4-BE49-F238E27FC236}">
                <a16:creationId xmlns:a16="http://schemas.microsoft.com/office/drawing/2014/main" id="{C7A07BBF-83A9-91D1-E561-A0047B311704}"/>
              </a:ext>
            </a:extLst>
          </p:cNvPr>
          <p:cNvPicPr>
            <a:picLocks noChangeAspect="1"/>
          </p:cNvPicPr>
          <p:nvPr/>
        </p:nvPicPr>
        <p:blipFill>
          <a:blip r:embed="rId3"/>
          <a:stretch>
            <a:fillRect/>
          </a:stretch>
        </p:blipFill>
        <p:spPr>
          <a:xfrm>
            <a:off x="2477938" y="1391778"/>
            <a:ext cx="3789152" cy="3707821"/>
          </a:xfrm>
          <a:prstGeom prst="rect">
            <a:avLst/>
          </a:prstGeom>
        </p:spPr>
      </p:pic>
      <p:sp>
        <p:nvSpPr>
          <p:cNvPr id="3" name="CaixaDeTexto 2">
            <a:extLst>
              <a:ext uri="{FF2B5EF4-FFF2-40B4-BE49-F238E27FC236}">
                <a16:creationId xmlns:a16="http://schemas.microsoft.com/office/drawing/2014/main" id="{A2CB90FE-FF23-D7DE-10BA-BCD9C2D811F7}"/>
              </a:ext>
            </a:extLst>
          </p:cNvPr>
          <p:cNvSpPr txBox="1"/>
          <p:nvPr/>
        </p:nvSpPr>
        <p:spPr>
          <a:xfrm>
            <a:off x="453788" y="451826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t>C. </a:t>
            </a:r>
            <a:r>
              <a:rPr lang="pt-BR" dirty="0" err="1"/>
              <a:t>Mohan</a:t>
            </a:r>
          </a:p>
        </p:txBody>
      </p:sp>
    </p:spTree>
    <p:extLst>
      <p:ext uri="{BB962C8B-B14F-4D97-AF65-F5344CB8AC3E}">
        <p14:creationId xmlns:p14="http://schemas.microsoft.com/office/powerpoint/2010/main" val="2316146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Fundamentos</a:t>
            </a:r>
            <a:r>
              <a:rPr lang="en-US" sz="2400">
                <a:solidFill>
                  <a:srgbClr val="A5A5A5"/>
                </a:solidFill>
                <a:latin typeface="Calibri"/>
                <a:ea typeface="Calibri"/>
                <a:cs typeface="Calibri"/>
                <a:sym typeface="Calibri"/>
              </a:rPr>
              <a:t> da Blockchain</a:t>
            </a:r>
            <a:endParaRPr lang="en-US" sz="2400" i="0" u="none" strike="noStrike" cap="none">
              <a:solidFill>
                <a:srgbClr val="A5A5A5"/>
              </a:solidFill>
              <a:latin typeface="Calibri"/>
              <a:ea typeface="Calibri"/>
              <a:cs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sym typeface="Century Gothic"/>
              </a:rPr>
              <a:t>O que </a:t>
            </a:r>
            <a:r>
              <a:rPr lang="en-US" sz="4000" b="1" err="1">
                <a:solidFill>
                  <a:srgbClr val="EA4E60"/>
                </a:solidFill>
                <a:latin typeface="Century Gothic"/>
                <a:ea typeface="Century Gothic"/>
                <a:cs typeface="Century Gothic"/>
                <a:sym typeface="Century Gothic"/>
              </a:rPr>
              <a:t>são</a:t>
            </a:r>
            <a:r>
              <a:rPr lang="en-US" sz="4000" b="1">
                <a:solidFill>
                  <a:srgbClr val="EA4E60"/>
                </a:solidFill>
                <a:latin typeface="Century Gothic"/>
                <a:ea typeface="Century Gothic"/>
                <a:cs typeface="Century Gothic"/>
                <a:sym typeface="Century Gothic"/>
              </a:rPr>
              <a:t> </a:t>
            </a:r>
            <a:r>
              <a:rPr lang="en-US" sz="4000" b="1" err="1">
                <a:solidFill>
                  <a:srgbClr val="EA4E60"/>
                </a:solidFill>
                <a:latin typeface="Century Gothic"/>
                <a:ea typeface="Century Gothic"/>
                <a:cs typeface="Century Gothic"/>
                <a:sym typeface="Century Gothic"/>
              </a:rPr>
              <a:t>Legder</a:t>
            </a:r>
            <a:r>
              <a:rPr lang="en-US" sz="4000" b="1">
                <a:solidFill>
                  <a:srgbClr val="EA4E60"/>
                </a:solidFill>
                <a:latin typeface="Century Gothic"/>
                <a:ea typeface="Century Gothic"/>
                <a:cs typeface="Century Gothic"/>
                <a:sym typeface="Century Gothic"/>
              </a:rPr>
              <a:t> e </a:t>
            </a:r>
            <a:r>
              <a:rPr lang="en-US" sz="4000" b="1" err="1">
                <a:solidFill>
                  <a:srgbClr val="EA4E60"/>
                </a:solidFill>
                <a:latin typeface="Century Gothic"/>
                <a:ea typeface="Century Gothic"/>
                <a:cs typeface="Century Gothic"/>
                <a:sym typeface="Century Gothic"/>
              </a:rPr>
              <a:t>Registros</a:t>
            </a:r>
            <a:r>
              <a:rPr lang="en-US" sz="4000" b="1">
                <a:solidFill>
                  <a:srgbClr val="EA4E60"/>
                </a:solidFill>
                <a:latin typeface="Century Gothic"/>
                <a:ea typeface="Century Gothic"/>
                <a:cs typeface="Century Gothic"/>
                <a:sym typeface="Century Gothic"/>
              </a:rPr>
              <a:t> </a:t>
            </a:r>
            <a:r>
              <a:rPr lang="en-US" sz="4000" b="1" err="1">
                <a:solidFill>
                  <a:srgbClr val="EA4E60"/>
                </a:solidFill>
                <a:latin typeface="Century Gothic"/>
                <a:ea typeface="Century Gothic"/>
                <a:cs typeface="Century Gothic"/>
                <a:sym typeface="Century Gothic"/>
              </a:rPr>
              <a:t>Imutáveis</a:t>
            </a:r>
            <a:r>
              <a:rPr lang="en-US" sz="4000" b="1">
                <a:solidFill>
                  <a:srgbClr val="EA4E60"/>
                </a:solidFill>
                <a:latin typeface="Century Gothic"/>
                <a:ea typeface="Century Gothic"/>
                <a:cs typeface="Century Gothic"/>
                <a:sym typeface="Century Gothic"/>
              </a:rPr>
              <a:t>?</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21</a:t>
            </a:fld>
            <a:r>
              <a:rPr lang="en-US">
                <a:solidFill>
                  <a:srgbClr val="EA4E60"/>
                </a:solidFill>
              </a:rPr>
              <a:t>]</a:t>
            </a:r>
            <a:endParaRPr>
              <a:solidFill>
                <a:srgbClr val="EA4E6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Difusão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armazenamento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a:t>
            </a:fld>
            <a:r>
              <a:rPr lang="en-US"/>
              <a:t>]</a:t>
            </a:r>
            <a:endParaRPr/>
          </a:p>
        </p:txBody>
      </p:sp>
      <p:pic>
        <p:nvPicPr>
          <p:cNvPr id="2" name="Imagem 2" descr="Diagrama&#10;&#10;Descrição gerada automaticamente">
            <a:extLst>
              <a:ext uri="{FF2B5EF4-FFF2-40B4-BE49-F238E27FC236}">
                <a16:creationId xmlns:a16="http://schemas.microsoft.com/office/drawing/2014/main" id="{C7A07BBF-83A9-91D1-E561-A0047B311704}"/>
              </a:ext>
            </a:extLst>
          </p:cNvPr>
          <p:cNvPicPr>
            <a:picLocks noChangeAspect="1"/>
          </p:cNvPicPr>
          <p:nvPr/>
        </p:nvPicPr>
        <p:blipFill>
          <a:blip r:embed="rId3"/>
          <a:stretch>
            <a:fillRect/>
          </a:stretch>
        </p:blipFill>
        <p:spPr>
          <a:xfrm>
            <a:off x="2477938" y="1391778"/>
            <a:ext cx="3789152" cy="3707821"/>
          </a:xfrm>
          <a:prstGeom prst="rect">
            <a:avLst/>
          </a:prstGeom>
        </p:spPr>
      </p:pic>
      <p:sp>
        <p:nvSpPr>
          <p:cNvPr id="3" name="Elipse 2">
            <a:extLst>
              <a:ext uri="{FF2B5EF4-FFF2-40B4-BE49-F238E27FC236}">
                <a16:creationId xmlns:a16="http://schemas.microsoft.com/office/drawing/2014/main" id="{C012F15E-F948-2848-58E9-528BED5E76DC}"/>
              </a:ext>
            </a:extLst>
          </p:cNvPr>
          <p:cNvSpPr/>
          <p:nvPr/>
        </p:nvSpPr>
        <p:spPr>
          <a:xfrm>
            <a:off x="3550920" y="1261110"/>
            <a:ext cx="1638300" cy="154686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5" name="CaixaDeTexto 4">
            <a:extLst>
              <a:ext uri="{FF2B5EF4-FFF2-40B4-BE49-F238E27FC236}">
                <a16:creationId xmlns:a16="http://schemas.microsoft.com/office/drawing/2014/main" id="{BA3F3D2B-4698-F7A0-E7EA-2519E7B78067}"/>
              </a:ext>
            </a:extLst>
          </p:cNvPr>
          <p:cNvSpPr txBox="1"/>
          <p:nvPr/>
        </p:nvSpPr>
        <p:spPr>
          <a:xfrm>
            <a:off x="453788" y="451826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t>C. </a:t>
            </a:r>
            <a:r>
              <a:rPr lang="pt-BR" dirty="0" err="1"/>
              <a:t>Mohan</a:t>
            </a:r>
          </a:p>
        </p:txBody>
      </p:sp>
    </p:spTree>
    <p:extLst>
      <p:ext uri="{BB962C8B-B14F-4D97-AF65-F5344CB8AC3E}">
        <p14:creationId xmlns:p14="http://schemas.microsoft.com/office/powerpoint/2010/main" val="2678794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11" name="Imagem 11">
            <a:extLst>
              <a:ext uri="{FF2B5EF4-FFF2-40B4-BE49-F238E27FC236}">
                <a16:creationId xmlns:a16="http://schemas.microsoft.com/office/drawing/2014/main" id="{3EBB9146-BAD0-5ED5-8FBF-216BDA8FEE70}"/>
              </a:ext>
            </a:extLst>
          </p:cNvPr>
          <p:cNvPicPr>
            <a:picLocks noChangeAspect="1"/>
          </p:cNvPicPr>
          <p:nvPr/>
        </p:nvPicPr>
        <p:blipFill>
          <a:blip r:embed="rId3"/>
          <a:stretch>
            <a:fillRect/>
          </a:stretch>
        </p:blipFill>
        <p:spPr>
          <a:xfrm>
            <a:off x="2661285" y="955358"/>
            <a:ext cx="1588770" cy="1282065"/>
          </a:xfrm>
          <a:prstGeom prst="rect">
            <a:avLst/>
          </a:prstGeom>
        </p:spPr>
      </p:pic>
      <p:pic>
        <p:nvPicPr>
          <p:cNvPr id="9" name="Imagem 9">
            <a:extLst>
              <a:ext uri="{FF2B5EF4-FFF2-40B4-BE49-F238E27FC236}">
                <a16:creationId xmlns:a16="http://schemas.microsoft.com/office/drawing/2014/main" id="{5A12C14A-7993-E06E-C70C-F63FDCB6CD4C}"/>
              </a:ext>
            </a:extLst>
          </p:cNvPr>
          <p:cNvPicPr>
            <a:picLocks noChangeAspect="1"/>
          </p:cNvPicPr>
          <p:nvPr/>
        </p:nvPicPr>
        <p:blipFill>
          <a:blip r:embed="rId4"/>
          <a:stretch>
            <a:fillRect/>
          </a:stretch>
        </p:blipFill>
        <p:spPr>
          <a:xfrm>
            <a:off x="2767013" y="3649028"/>
            <a:ext cx="1034415" cy="1297305"/>
          </a:xfrm>
          <a:prstGeom prst="rect">
            <a:avLst/>
          </a:prstGeom>
        </p:spPr>
      </p:pic>
      <p:sp>
        <p:nvSpPr>
          <p:cNvPr id="203" name="Google Shape;203;g109ffa863cd_0_328"/>
          <p:cNvSpPr txBox="1"/>
          <p:nvPr/>
        </p:nvSpPr>
        <p:spPr>
          <a:xfrm>
            <a:off x="1106545" y="2436713"/>
            <a:ext cx="6932039" cy="1290557"/>
          </a:xfrm>
          <a:prstGeom prst="rect">
            <a:avLst/>
          </a:prstGeom>
          <a:noFill/>
          <a:ln>
            <a:noFill/>
          </a:ln>
        </p:spPr>
        <p:txBody>
          <a:bodyPr spcFirstLastPara="1" wrap="square" lIns="91425" tIns="91425" rIns="91425" bIns="91425" anchor="ctr" anchorCtr="0">
            <a:noAutofit/>
          </a:bodyPr>
          <a:lstStyle/>
          <a:p>
            <a:pPr algn="ctr">
              <a:lnSpc>
                <a:spcPct val="115000"/>
              </a:lnSpc>
              <a:spcBef>
                <a:spcPts val="1000"/>
              </a:spcBef>
            </a:pPr>
            <a:r>
              <a:rPr lang="en-US" sz="2400" err="1">
                <a:solidFill>
                  <a:srgbClr val="040A24"/>
                </a:solidFill>
                <a:latin typeface="Calibri"/>
                <a:ea typeface="Calibri"/>
                <a:cs typeface="Calibri"/>
                <a:sym typeface="Calibri"/>
              </a:rPr>
              <a:t>Históricamente</a:t>
            </a:r>
            <a:r>
              <a:rPr lang="en-US" sz="2400">
                <a:solidFill>
                  <a:srgbClr val="040A24"/>
                </a:solidFill>
                <a:latin typeface="Calibri"/>
                <a:ea typeface="Calibri"/>
                <a:cs typeface="Calibri"/>
                <a:sym typeface="Calibri"/>
              </a:rPr>
              <a:t> </a:t>
            </a:r>
            <a:r>
              <a:rPr lang="en-US" sz="2400" err="1">
                <a:solidFill>
                  <a:srgbClr val="040A24"/>
                </a:solidFill>
                <a:latin typeface="Calibri"/>
                <a:ea typeface="Calibri"/>
                <a:cs typeface="Calibri"/>
                <a:sym typeface="Calibri"/>
              </a:rPr>
              <a:t>utilizamos</a:t>
            </a:r>
            <a:r>
              <a:rPr lang="en-US" sz="2400">
                <a:solidFill>
                  <a:srgbClr val="040A24"/>
                </a:solidFill>
                <a:latin typeface="Calibri"/>
                <a:ea typeface="Calibri"/>
                <a:cs typeface="Calibri"/>
                <a:sym typeface="Calibri"/>
              </a:rPr>
              <a:t> </a:t>
            </a:r>
            <a:r>
              <a:rPr lang="en-US" sz="2400" err="1">
                <a:solidFill>
                  <a:srgbClr val="040A24"/>
                </a:solidFill>
                <a:latin typeface="Calibri"/>
                <a:ea typeface="Calibri"/>
                <a:cs typeface="Calibri"/>
                <a:sym typeface="Calibri"/>
              </a:rPr>
              <a:t>meio</a:t>
            </a:r>
            <a:r>
              <a:rPr lang="en-US" sz="2400">
                <a:solidFill>
                  <a:srgbClr val="040A24"/>
                </a:solidFill>
                <a:latin typeface="Calibri"/>
                <a:ea typeface="Calibri"/>
                <a:cs typeface="Calibri"/>
                <a:sym typeface="Calibri"/>
              </a:rPr>
              <a:t> </a:t>
            </a:r>
            <a:r>
              <a:rPr lang="en-US" sz="2400" err="1">
                <a:solidFill>
                  <a:srgbClr val="040A24"/>
                </a:solidFill>
                <a:latin typeface="Calibri"/>
                <a:ea typeface="Calibri"/>
                <a:cs typeface="Calibri"/>
                <a:sym typeface="Calibri"/>
              </a:rPr>
              <a:t>físicos</a:t>
            </a:r>
            <a:r>
              <a:rPr lang="en-US" sz="2400">
                <a:solidFill>
                  <a:srgbClr val="040A24"/>
                </a:solidFill>
                <a:latin typeface="Calibri"/>
                <a:ea typeface="Calibri"/>
                <a:cs typeface="Calibri"/>
                <a:sym typeface="Calibri"/>
              </a:rPr>
              <a:t> para </a:t>
            </a:r>
            <a:r>
              <a:rPr lang="en-US" sz="2400" err="1">
                <a:solidFill>
                  <a:srgbClr val="040A24"/>
                </a:solidFill>
                <a:latin typeface="Calibri"/>
                <a:ea typeface="Calibri"/>
                <a:cs typeface="Calibri"/>
                <a:sym typeface="Calibri"/>
              </a:rPr>
              <a:t>armazenar</a:t>
            </a:r>
            <a:r>
              <a:rPr lang="en-US" sz="2400">
                <a:solidFill>
                  <a:srgbClr val="040A24"/>
                </a:solidFill>
                <a:latin typeface="Calibri"/>
                <a:ea typeface="Calibri"/>
                <a:cs typeface="Calibri"/>
                <a:sym typeface="Calibri"/>
              </a:rPr>
              <a:t> </a:t>
            </a:r>
            <a:r>
              <a:rPr lang="en-US" sz="2400" err="1">
                <a:solidFill>
                  <a:srgbClr val="040A24"/>
                </a:solidFill>
                <a:latin typeface="Calibri"/>
                <a:ea typeface="Calibri"/>
                <a:cs typeface="Calibri"/>
                <a:sym typeface="Calibri"/>
              </a:rPr>
              <a:t>informações</a:t>
            </a:r>
            <a:r>
              <a:rPr lang="en-US" sz="2400">
                <a:solidFill>
                  <a:srgbClr val="040A24"/>
                </a:solidFill>
                <a:latin typeface="Calibri"/>
                <a:ea typeface="Calibri"/>
                <a:cs typeface="Calibri"/>
                <a:sym typeface="Calibri"/>
              </a:rPr>
              <a:t> </a:t>
            </a:r>
            <a:r>
              <a:rPr lang="en-US" sz="2400" err="1">
                <a:solidFill>
                  <a:srgbClr val="040A24"/>
                </a:solidFill>
                <a:latin typeface="Calibri"/>
                <a:ea typeface="Calibri"/>
                <a:cs typeface="Calibri"/>
                <a:sym typeface="Calibri"/>
              </a:rPr>
              <a:t>sobre</a:t>
            </a:r>
            <a:r>
              <a:rPr lang="en-US" sz="2400">
                <a:solidFill>
                  <a:srgbClr val="040A24"/>
                </a:solidFill>
                <a:latin typeface="Calibri"/>
                <a:ea typeface="Calibri"/>
                <a:cs typeface="Calibri"/>
                <a:sym typeface="Calibri"/>
              </a:rPr>
              <a:t> </a:t>
            </a:r>
            <a:r>
              <a:rPr lang="en-US" sz="2400" err="1">
                <a:solidFill>
                  <a:srgbClr val="040A24"/>
                </a:solidFill>
                <a:latin typeface="Calibri"/>
                <a:ea typeface="Calibri"/>
                <a:cs typeface="Calibri"/>
                <a:sym typeface="Calibri"/>
              </a:rPr>
              <a:t>nossos</a:t>
            </a:r>
            <a:r>
              <a:rPr lang="en-US" sz="2400">
                <a:solidFill>
                  <a:srgbClr val="040A24"/>
                </a:solidFill>
                <a:latin typeface="Calibri"/>
                <a:ea typeface="Calibri"/>
                <a:cs typeface="Calibri"/>
                <a:sym typeface="Calibri"/>
              </a:rPr>
              <a:t> </a:t>
            </a:r>
            <a:r>
              <a:rPr lang="en-US" sz="2400" err="1">
                <a:solidFill>
                  <a:srgbClr val="040A24"/>
                </a:solidFill>
                <a:latin typeface="Calibri"/>
                <a:ea typeface="Calibri"/>
                <a:cs typeface="Calibri"/>
                <a:sym typeface="Calibri"/>
              </a:rPr>
              <a:t>acordos</a:t>
            </a:r>
            <a:r>
              <a:rPr lang="en-US" sz="2400">
                <a:solidFill>
                  <a:srgbClr val="040A24"/>
                </a:solidFill>
                <a:latin typeface="Calibri"/>
                <a:ea typeface="Calibri"/>
                <a:cs typeface="Calibri"/>
                <a:sym typeface="Calibri"/>
              </a:rPr>
              <a:t> e </a:t>
            </a:r>
            <a:r>
              <a:rPr lang="en-US" sz="2400" err="1">
                <a:solidFill>
                  <a:srgbClr val="040A24"/>
                </a:solidFill>
                <a:latin typeface="Calibri"/>
                <a:ea typeface="Calibri"/>
                <a:cs typeface="Calibri"/>
                <a:sym typeface="Calibri"/>
              </a:rPr>
              <a:t>transações</a:t>
            </a:r>
            <a:endParaRPr lang="en-US" sz="2400" b="0" i="0" u="none" strike="noStrike" cap="none" err="1">
              <a:solidFill>
                <a:srgbClr val="040A24"/>
              </a:solidFill>
              <a:latin typeface="Calibri"/>
              <a:ea typeface="Calibri"/>
              <a:cs typeface="Calibri"/>
            </a:endParaRP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Registros</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3" name="Imagem 5">
            <a:extLst>
              <a:ext uri="{FF2B5EF4-FFF2-40B4-BE49-F238E27FC236}">
                <a16:creationId xmlns:a16="http://schemas.microsoft.com/office/drawing/2014/main" id="{1CEBFA49-B8AF-028D-B51D-C01D4BADE93F}"/>
              </a:ext>
            </a:extLst>
          </p:cNvPr>
          <p:cNvPicPr>
            <a:picLocks noChangeAspect="1"/>
          </p:cNvPicPr>
          <p:nvPr/>
        </p:nvPicPr>
        <p:blipFill>
          <a:blip r:embed="rId5"/>
          <a:stretch>
            <a:fillRect/>
          </a:stretch>
        </p:blipFill>
        <p:spPr>
          <a:xfrm>
            <a:off x="7482840" y="1334420"/>
            <a:ext cx="1264920" cy="996381"/>
          </a:xfrm>
          <a:prstGeom prst="rect">
            <a:avLst/>
          </a:prstGeom>
        </p:spPr>
      </p:pic>
      <p:pic>
        <p:nvPicPr>
          <p:cNvPr id="7" name="Imagem 7">
            <a:extLst>
              <a:ext uri="{FF2B5EF4-FFF2-40B4-BE49-F238E27FC236}">
                <a16:creationId xmlns:a16="http://schemas.microsoft.com/office/drawing/2014/main" id="{5452BD70-8514-4DDA-2179-02EE9523C94D}"/>
              </a:ext>
            </a:extLst>
          </p:cNvPr>
          <p:cNvPicPr>
            <a:picLocks noChangeAspect="1"/>
          </p:cNvPicPr>
          <p:nvPr/>
        </p:nvPicPr>
        <p:blipFill>
          <a:blip r:embed="rId6"/>
          <a:stretch>
            <a:fillRect/>
          </a:stretch>
        </p:blipFill>
        <p:spPr>
          <a:xfrm rot="16200000">
            <a:off x="6896100" y="3122295"/>
            <a:ext cx="1363980" cy="2068830"/>
          </a:xfrm>
          <a:prstGeom prst="rect">
            <a:avLst/>
          </a:prstGeom>
        </p:spPr>
      </p:pic>
      <p:pic>
        <p:nvPicPr>
          <p:cNvPr id="8" name="Imagem 8" descr="Ícone&#10;&#10;Descrição gerada automaticamente">
            <a:extLst>
              <a:ext uri="{FF2B5EF4-FFF2-40B4-BE49-F238E27FC236}">
                <a16:creationId xmlns:a16="http://schemas.microsoft.com/office/drawing/2014/main" id="{6066577F-6BC6-94CD-0C70-5019C597C8D9}"/>
              </a:ext>
            </a:extLst>
          </p:cNvPr>
          <p:cNvPicPr>
            <a:picLocks noChangeAspect="1"/>
          </p:cNvPicPr>
          <p:nvPr/>
        </p:nvPicPr>
        <p:blipFill>
          <a:blip r:embed="rId7"/>
          <a:stretch>
            <a:fillRect/>
          </a:stretch>
        </p:blipFill>
        <p:spPr>
          <a:xfrm>
            <a:off x="4922520" y="241935"/>
            <a:ext cx="1318260" cy="1748790"/>
          </a:xfrm>
          <a:prstGeom prst="rect">
            <a:avLst/>
          </a:prstGeom>
        </p:spPr>
      </p:pic>
      <p:pic>
        <p:nvPicPr>
          <p:cNvPr id="10" name="Imagem 10" descr="Texto, Carta&#10;&#10;Descrição gerada automaticamente">
            <a:extLst>
              <a:ext uri="{FF2B5EF4-FFF2-40B4-BE49-F238E27FC236}">
                <a16:creationId xmlns:a16="http://schemas.microsoft.com/office/drawing/2014/main" id="{F7141365-44DA-1C46-26EC-473381A15452}"/>
              </a:ext>
            </a:extLst>
          </p:cNvPr>
          <p:cNvPicPr>
            <a:picLocks noChangeAspect="1"/>
          </p:cNvPicPr>
          <p:nvPr/>
        </p:nvPicPr>
        <p:blipFill>
          <a:blip r:embed="rId8"/>
          <a:stretch>
            <a:fillRect/>
          </a:stretch>
        </p:blipFill>
        <p:spPr>
          <a:xfrm>
            <a:off x="188595" y="2939415"/>
            <a:ext cx="1352550" cy="2030730"/>
          </a:xfrm>
          <a:prstGeom prst="rect">
            <a:avLst/>
          </a:prstGeom>
        </p:spPr>
      </p:pic>
    </p:spTree>
    <p:extLst>
      <p:ext uri="{BB962C8B-B14F-4D97-AF65-F5344CB8AC3E}">
        <p14:creationId xmlns:p14="http://schemas.microsoft.com/office/powerpoint/2010/main" val="2255588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9" name="Imagem 9">
            <a:extLst>
              <a:ext uri="{FF2B5EF4-FFF2-40B4-BE49-F238E27FC236}">
                <a16:creationId xmlns:a16="http://schemas.microsoft.com/office/drawing/2014/main" id="{5A12C14A-7993-E06E-C70C-F63FDCB6CD4C}"/>
              </a:ext>
            </a:extLst>
          </p:cNvPr>
          <p:cNvPicPr>
            <a:picLocks noChangeAspect="1"/>
          </p:cNvPicPr>
          <p:nvPr/>
        </p:nvPicPr>
        <p:blipFill>
          <a:blip r:embed="rId3"/>
          <a:stretch>
            <a:fillRect/>
          </a:stretch>
        </p:blipFill>
        <p:spPr>
          <a:xfrm>
            <a:off x="2767013" y="3649028"/>
            <a:ext cx="1034415" cy="1297305"/>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Registros</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a:t>
            </a:fld>
            <a:r>
              <a:rPr lang="en-US"/>
              <a:t>]</a:t>
            </a:r>
            <a:endParaRPr/>
          </a:p>
        </p:txBody>
      </p:sp>
      <p:pic>
        <p:nvPicPr>
          <p:cNvPr id="3" name="Imagem 5">
            <a:extLst>
              <a:ext uri="{FF2B5EF4-FFF2-40B4-BE49-F238E27FC236}">
                <a16:creationId xmlns:a16="http://schemas.microsoft.com/office/drawing/2014/main" id="{1CEBFA49-B8AF-028D-B51D-C01D4BADE93F}"/>
              </a:ext>
            </a:extLst>
          </p:cNvPr>
          <p:cNvPicPr>
            <a:picLocks noChangeAspect="1"/>
          </p:cNvPicPr>
          <p:nvPr/>
        </p:nvPicPr>
        <p:blipFill>
          <a:blip r:embed="rId4"/>
          <a:stretch>
            <a:fillRect/>
          </a:stretch>
        </p:blipFill>
        <p:spPr>
          <a:xfrm>
            <a:off x="1150620" y="3986180"/>
            <a:ext cx="1264920" cy="996381"/>
          </a:xfrm>
          <a:prstGeom prst="rect">
            <a:avLst/>
          </a:prstGeom>
        </p:spPr>
      </p:pic>
      <p:pic>
        <p:nvPicPr>
          <p:cNvPr id="7" name="Imagem 7">
            <a:extLst>
              <a:ext uri="{FF2B5EF4-FFF2-40B4-BE49-F238E27FC236}">
                <a16:creationId xmlns:a16="http://schemas.microsoft.com/office/drawing/2014/main" id="{5452BD70-8514-4DDA-2179-02EE9523C94D}"/>
              </a:ext>
            </a:extLst>
          </p:cNvPr>
          <p:cNvPicPr>
            <a:picLocks noChangeAspect="1"/>
          </p:cNvPicPr>
          <p:nvPr/>
        </p:nvPicPr>
        <p:blipFill>
          <a:blip r:embed="rId5"/>
          <a:stretch>
            <a:fillRect/>
          </a:stretch>
        </p:blipFill>
        <p:spPr>
          <a:xfrm rot="16200000">
            <a:off x="2240280" y="1781175"/>
            <a:ext cx="1363980" cy="2068830"/>
          </a:xfrm>
          <a:prstGeom prst="rect">
            <a:avLst/>
          </a:prstGeom>
        </p:spPr>
      </p:pic>
      <p:pic>
        <p:nvPicPr>
          <p:cNvPr id="10" name="Imagem 10" descr="Texto, Carta&#10;&#10;Descrição gerada automaticamente">
            <a:extLst>
              <a:ext uri="{FF2B5EF4-FFF2-40B4-BE49-F238E27FC236}">
                <a16:creationId xmlns:a16="http://schemas.microsoft.com/office/drawing/2014/main" id="{F7141365-44DA-1C46-26EC-473381A15452}"/>
              </a:ext>
            </a:extLst>
          </p:cNvPr>
          <p:cNvPicPr>
            <a:picLocks noChangeAspect="1"/>
          </p:cNvPicPr>
          <p:nvPr/>
        </p:nvPicPr>
        <p:blipFill>
          <a:blip r:embed="rId6"/>
          <a:stretch>
            <a:fillRect/>
          </a:stretch>
        </p:blipFill>
        <p:spPr>
          <a:xfrm>
            <a:off x="432435" y="1674495"/>
            <a:ext cx="1352550" cy="2030730"/>
          </a:xfrm>
          <a:prstGeom prst="rect">
            <a:avLst/>
          </a:prstGeom>
        </p:spPr>
      </p:pic>
      <p:pic>
        <p:nvPicPr>
          <p:cNvPr id="2" name="Imagem 3" descr="Diagrama&#10;&#10;Descrição gerada automaticamente">
            <a:extLst>
              <a:ext uri="{FF2B5EF4-FFF2-40B4-BE49-F238E27FC236}">
                <a16:creationId xmlns:a16="http://schemas.microsoft.com/office/drawing/2014/main" id="{641675A8-9B56-DDF5-A033-E5B5567553C7}"/>
              </a:ext>
            </a:extLst>
          </p:cNvPr>
          <p:cNvPicPr>
            <a:picLocks noChangeAspect="1"/>
          </p:cNvPicPr>
          <p:nvPr/>
        </p:nvPicPr>
        <p:blipFill>
          <a:blip r:embed="rId7"/>
          <a:stretch>
            <a:fillRect/>
          </a:stretch>
        </p:blipFill>
        <p:spPr>
          <a:xfrm>
            <a:off x="5919262" y="539689"/>
            <a:ext cx="2217420" cy="1733084"/>
          </a:xfrm>
          <a:prstGeom prst="rect">
            <a:avLst/>
          </a:prstGeom>
        </p:spPr>
      </p:pic>
      <p:pic>
        <p:nvPicPr>
          <p:cNvPr id="5" name="Imagem 5">
            <a:extLst>
              <a:ext uri="{FF2B5EF4-FFF2-40B4-BE49-F238E27FC236}">
                <a16:creationId xmlns:a16="http://schemas.microsoft.com/office/drawing/2014/main" id="{11053150-E40F-8231-6600-9328BD9D432E}"/>
              </a:ext>
            </a:extLst>
          </p:cNvPr>
          <p:cNvPicPr>
            <a:picLocks noChangeAspect="1"/>
          </p:cNvPicPr>
          <p:nvPr/>
        </p:nvPicPr>
        <p:blipFill>
          <a:blip r:embed="rId8"/>
          <a:stretch>
            <a:fillRect/>
          </a:stretch>
        </p:blipFill>
        <p:spPr>
          <a:xfrm>
            <a:off x="5410200" y="2575040"/>
            <a:ext cx="3634740" cy="2027959"/>
          </a:xfrm>
          <a:prstGeom prst="rect">
            <a:avLst/>
          </a:prstGeom>
        </p:spPr>
      </p:pic>
      <p:sp>
        <p:nvSpPr>
          <p:cNvPr id="6" name="Seta: para a Direita 5">
            <a:extLst>
              <a:ext uri="{FF2B5EF4-FFF2-40B4-BE49-F238E27FC236}">
                <a16:creationId xmlns:a16="http://schemas.microsoft.com/office/drawing/2014/main" id="{1650B85A-C7DA-2C24-B7D1-095DA62C7993}"/>
              </a:ext>
            </a:extLst>
          </p:cNvPr>
          <p:cNvSpPr/>
          <p:nvPr/>
        </p:nvSpPr>
        <p:spPr>
          <a:xfrm>
            <a:off x="4303776" y="2641854"/>
            <a:ext cx="1394460" cy="4876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04056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3" name="Google Shape;203;g109ffa863cd_0_328"/>
          <p:cNvSpPr txBox="1"/>
          <p:nvPr/>
        </p:nvSpPr>
        <p:spPr>
          <a:xfrm>
            <a:off x="565525" y="1682333"/>
            <a:ext cx="5689979" cy="2890757"/>
          </a:xfrm>
          <a:prstGeom prst="rect">
            <a:avLst/>
          </a:prstGeom>
          <a:noFill/>
          <a:ln>
            <a:noFill/>
          </a:ln>
        </p:spPr>
        <p:txBody>
          <a:bodyPr spcFirstLastPara="1" wrap="square" lIns="91425" tIns="91425" rIns="91425" bIns="91425" anchor="ctr" anchorCtr="0">
            <a:noAutofit/>
          </a:bodyPr>
          <a:lstStyle/>
          <a:p>
            <a:pPr marL="342900" indent="-342900" algn="just">
              <a:lnSpc>
                <a:spcPct val="115000"/>
              </a:lnSpc>
              <a:spcBef>
                <a:spcPts val="1000"/>
              </a:spcBef>
              <a:buChar char="•"/>
            </a:pPr>
            <a:r>
              <a:rPr lang="en-US" sz="2400" dirty="0" err="1">
                <a:solidFill>
                  <a:srgbClr val="040A24"/>
                </a:solidFill>
                <a:latin typeface="Calibri"/>
                <a:ea typeface="Calibri"/>
                <a:cs typeface="Calibri"/>
              </a:rPr>
              <a:t>Registros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hackeados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ou</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perdidos</a:t>
            </a:r>
            <a:endParaRPr lang="pt-BR"/>
          </a:p>
          <a:p>
            <a:pPr marL="342900" indent="-342900" algn="just">
              <a:lnSpc>
                <a:spcPct val="114999"/>
              </a:lnSpc>
              <a:spcBef>
                <a:spcPts val="1000"/>
              </a:spcBef>
              <a:buChar char="•"/>
            </a:pPr>
            <a:r>
              <a:rPr lang="en-US" sz="2400" dirty="0" err="1">
                <a:solidFill>
                  <a:srgbClr val="040A24"/>
                </a:solidFill>
                <a:latin typeface="Calibri"/>
                <a:ea typeface="Calibri"/>
                <a:cs typeface="Calibri"/>
              </a:rPr>
              <a:t>Validação</a:t>
            </a:r>
            <a:r>
              <a:rPr lang="en-US" sz="2400" dirty="0">
                <a:solidFill>
                  <a:srgbClr val="040A24"/>
                </a:solidFill>
                <a:latin typeface="Calibri"/>
                <a:ea typeface="Calibri"/>
                <a:cs typeface="Calibri"/>
              </a:rPr>
              <a:t> de </a:t>
            </a:r>
            <a:r>
              <a:rPr lang="en-US" sz="2400" dirty="0" err="1">
                <a:solidFill>
                  <a:srgbClr val="040A24"/>
                </a:solidFill>
                <a:latin typeface="Calibri"/>
                <a:ea typeface="Calibri"/>
                <a:cs typeface="Calibri"/>
              </a:rPr>
              <a:t>transações</a:t>
            </a:r>
            <a:endParaRPr lang="en-US" dirty="0" err="1"/>
          </a:p>
          <a:p>
            <a:pPr marL="342900" indent="-342900" algn="just">
              <a:lnSpc>
                <a:spcPct val="114999"/>
              </a:lnSpc>
              <a:spcBef>
                <a:spcPts val="1000"/>
              </a:spcBef>
              <a:buChar char="•"/>
            </a:pPr>
            <a:r>
              <a:rPr lang="en-US" sz="2400" dirty="0" err="1">
                <a:solidFill>
                  <a:srgbClr val="040A24"/>
                </a:solidFill>
                <a:latin typeface="Calibri"/>
                <a:ea typeface="Calibri"/>
                <a:cs typeface="Calibri"/>
              </a:rPr>
              <a:t>Inclusão</a:t>
            </a:r>
            <a:r>
              <a:rPr lang="en-US" sz="2400" dirty="0">
                <a:solidFill>
                  <a:srgbClr val="040A24"/>
                </a:solidFill>
                <a:latin typeface="Calibri"/>
                <a:ea typeface="Calibri"/>
                <a:cs typeface="Calibri"/>
              </a:rPr>
              <a:t> das </a:t>
            </a:r>
            <a:r>
              <a:rPr lang="en-US" sz="2400" dirty="0" err="1">
                <a:solidFill>
                  <a:srgbClr val="040A24"/>
                </a:solidFill>
                <a:latin typeface="Calibri"/>
                <a:ea typeface="Calibri"/>
                <a:cs typeface="Calibri"/>
              </a:rPr>
              <a:t>listas</a:t>
            </a:r>
            <a:r>
              <a:rPr lang="en-US" sz="2400" dirty="0">
                <a:solidFill>
                  <a:srgbClr val="040A24"/>
                </a:solidFill>
                <a:latin typeface="Calibri"/>
                <a:ea typeface="Calibri"/>
                <a:cs typeface="Calibri"/>
              </a:rPr>
              <a:t> de </a:t>
            </a:r>
            <a:r>
              <a:rPr lang="en-US" sz="2400" dirty="0" err="1">
                <a:solidFill>
                  <a:srgbClr val="040A24"/>
                </a:solidFill>
                <a:latin typeface="Calibri"/>
                <a:ea typeface="Calibri"/>
                <a:cs typeface="Calibri"/>
              </a:rPr>
              <a:t>transação</a:t>
            </a:r>
          </a:p>
          <a:p>
            <a:pPr marL="342900" indent="-342900" algn="just">
              <a:lnSpc>
                <a:spcPct val="114999"/>
              </a:lnSpc>
              <a:spcBef>
                <a:spcPts val="1000"/>
              </a:spcBef>
              <a:buChar char="•"/>
            </a:pPr>
            <a:r>
              <a:rPr lang="en-US" sz="2400" dirty="0" err="1">
                <a:solidFill>
                  <a:srgbClr val="040A24"/>
                </a:solidFill>
                <a:latin typeface="Calibri"/>
                <a:ea typeface="Calibri"/>
                <a:cs typeface="Calibri"/>
              </a:rPr>
              <a:t>Alteração</a:t>
            </a:r>
            <a:r>
              <a:rPr lang="en-US" sz="2400" dirty="0">
                <a:solidFill>
                  <a:srgbClr val="040A24"/>
                </a:solidFill>
                <a:latin typeface="Calibri"/>
                <a:ea typeface="Calibri"/>
                <a:cs typeface="Calibri"/>
              </a:rPr>
              <a:t> de </a:t>
            </a:r>
            <a:r>
              <a:rPr lang="en-US" sz="2400" dirty="0" err="1">
                <a:solidFill>
                  <a:srgbClr val="040A24"/>
                </a:solidFill>
                <a:latin typeface="Calibri"/>
                <a:ea typeface="Calibri"/>
                <a:cs typeface="Calibri"/>
              </a:rPr>
              <a:t>parâmetros</a:t>
            </a:r>
            <a:r>
              <a:rPr lang="en-US" sz="2400" dirty="0">
                <a:solidFill>
                  <a:srgbClr val="040A24"/>
                </a:solidFill>
                <a:latin typeface="Calibri"/>
                <a:ea typeface="Calibri"/>
                <a:cs typeface="Calibri"/>
              </a:rPr>
              <a:t> das </a:t>
            </a:r>
            <a:r>
              <a:rPr lang="en-US" sz="2400" dirty="0" err="1">
                <a:solidFill>
                  <a:srgbClr val="040A24"/>
                </a:solidFill>
                <a:latin typeface="Calibri"/>
                <a:ea typeface="Calibri"/>
                <a:cs typeface="Calibri"/>
              </a:rPr>
              <a:t>transações</a:t>
            </a: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rPr>
              <a:t>Ledgers </a:t>
            </a:r>
            <a:r>
              <a:rPr lang="en-US" sz="4000" b="1" dirty="0" err="1">
                <a:solidFill>
                  <a:srgbClr val="EA4E60"/>
                </a:solidFill>
                <a:latin typeface="Century Gothic"/>
                <a:ea typeface="Century Gothic"/>
                <a:cs typeface="Century Gothic"/>
              </a:rPr>
              <a:t>Centralizadas</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sp>
        <p:nvSpPr>
          <p:cNvPr id="6" name="Retângulo: Cantos Arredondados 5">
            <a:extLst>
              <a:ext uri="{FF2B5EF4-FFF2-40B4-BE49-F238E27FC236}">
                <a16:creationId xmlns:a16="http://schemas.microsoft.com/office/drawing/2014/main" id="{14A9DF48-C6A7-D854-D5F3-FE1F4AADDDF6}"/>
              </a:ext>
            </a:extLst>
          </p:cNvPr>
          <p:cNvSpPr/>
          <p:nvPr/>
        </p:nvSpPr>
        <p:spPr>
          <a:xfrm>
            <a:off x="6765518" y="1793323"/>
            <a:ext cx="1817440" cy="2474775"/>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1800" b="1" dirty="0" err="1">
                <a:cs typeface="Arial"/>
              </a:rPr>
              <a:t>Issues</a:t>
            </a:r>
          </a:p>
          <a:p>
            <a:pPr algn="ctr"/>
            <a:endParaRPr lang="pt-BR" sz="1800" dirty="0">
              <a:cs typeface="Arial"/>
            </a:endParaRPr>
          </a:p>
          <a:p>
            <a:pPr algn="ctr"/>
            <a:endParaRPr lang="pt-BR" sz="1800" dirty="0">
              <a:cs typeface="Arial"/>
            </a:endParaRPr>
          </a:p>
          <a:p>
            <a:pPr algn="ctr"/>
            <a:endParaRPr lang="pt-BR" sz="1800" dirty="0">
              <a:cs typeface="Arial"/>
            </a:endParaRPr>
          </a:p>
          <a:p>
            <a:pPr algn="ctr"/>
            <a:endParaRPr lang="pt-BR" sz="1800" dirty="0">
              <a:cs typeface="Arial"/>
            </a:endParaRPr>
          </a:p>
          <a:p>
            <a:pPr algn="ctr"/>
            <a:endParaRPr lang="pt-BR" sz="1800" dirty="0">
              <a:cs typeface="Arial"/>
            </a:endParaRPr>
          </a:p>
        </p:txBody>
      </p:sp>
      <p:sp>
        <p:nvSpPr>
          <p:cNvPr id="7" name="Retângulo: Cantos Arredondados 6">
            <a:extLst>
              <a:ext uri="{FF2B5EF4-FFF2-40B4-BE49-F238E27FC236}">
                <a16:creationId xmlns:a16="http://schemas.microsoft.com/office/drawing/2014/main" id="{924B4213-D15A-E815-F305-2E7308FCB14B}"/>
              </a:ext>
            </a:extLst>
          </p:cNvPr>
          <p:cNvSpPr/>
          <p:nvPr/>
        </p:nvSpPr>
        <p:spPr>
          <a:xfrm>
            <a:off x="6971257" y="2715343"/>
            <a:ext cx="1413580" cy="1293675"/>
          </a:xfrm>
          <a:prstGeom prst="roundRect">
            <a:avLst/>
          </a:prstGeom>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dirty="0">
                <a:cs typeface="Arial"/>
              </a:rPr>
              <a:t>Confiança no </a:t>
            </a:r>
            <a:r>
              <a:rPr lang="pt-BR" dirty="0" err="1">
                <a:cs typeface="Arial"/>
              </a:rPr>
              <a:t>Owner</a:t>
            </a:r>
          </a:p>
        </p:txBody>
      </p:sp>
    </p:spTree>
    <p:extLst>
      <p:ext uri="{BB962C8B-B14F-4D97-AF65-F5344CB8AC3E}">
        <p14:creationId xmlns:p14="http://schemas.microsoft.com/office/powerpoint/2010/main" val="3729753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Evolução</a:t>
            </a: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pic>
        <p:nvPicPr>
          <p:cNvPr id="2" name="Imagem 3" descr="Tela de um computador&#10;&#10;Descrição gerada automaticamente">
            <a:extLst>
              <a:ext uri="{FF2B5EF4-FFF2-40B4-BE49-F238E27FC236}">
                <a16:creationId xmlns:a16="http://schemas.microsoft.com/office/drawing/2014/main" id="{0BB5A157-3E95-5E08-2025-90A58B4782BC}"/>
              </a:ext>
            </a:extLst>
          </p:cNvPr>
          <p:cNvPicPr>
            <a:picLocks noChangeAspect="1"/>
          </p:cNvPicPr>
          <p:nvPr/>
        </p:nvPicPr>
        <p:blipFill>
          <a:blip r:embed="rId3"/>
          <a:stretch>
            <a:fillRect/>
          </a:stretch>
        </p:blipFill>
        <p:spPr>
          <a:xfrm>
            <a:off x="479378" y="2945335"/>
            <a:ext cx="3109983" cy="1803254"/>
          </a:xfrm>
          <a:prstGeom prst="rect">
            <a:avLst/>
          </a:prstGeom>
        </p:spPr>
      </p:pic>
      <p:pic>
        <p:nvPicPr>
          <p:cNvPr id="4" name="Imagem 4" descr="Diagrama&#10;&#10;Descrição gerada automaticamente">
            <a:extLst>
              <a:ext uri="{FF2B5EF4-FFF2-40B4-BE49-F238E27FC236}">
                <a16:creationId xmlns:a16="http://schemas.microsoft.com/office/drawing/2014/main" id="{C14A3519-0C99-7EE4-9F61-6258760911C3}"/>
              </a:ext>
            </a:extLst>
          </p:cNvPr>
          <p:cNvPicPr>
            <a:picLocks noChangeAspect="1"/>
          </p:cNvPicPr>
          <p:nvPr/>
        </p:nvPicPr>
        <p:blipFill>
          <a:blip r:embed="rId4"/>
          <a:stretch>
            <a:fillRect/>
          </a:stretch>
        </p:blipFill>
        <p:spPr>
          <a:xfrm>
            <a:off x="4863722" y="901466"/>
            <a:ext cx="3766781" cy="2334045"/>
          </a:xfrm>
          <a:prstGeom prst="rect">
            <a:avLst/>
          </a:prstGeom>
        </p:spPr>
      </p:pic>
      <p:sp>
        <p:nvSpPr>
          <p:cNvPr id="5" name="Seta: Curva para Cima 4">
            <a:extLst>
              <a:ext uri="{FF2B5EF4-FFF2-40B4-BE49-F238E27FC236}">
                <a16:creationId xmlns:a16="http://schemas.microsoft.com/office/drawing/2014/main" id="{F91320F6-8AE9-5B11-3833-59FFEF64720F}"/>
              </a:ext>
            </a:extLst>
          </p:cNvPr>
          <p:cNvSpPr/>
          <p:nvPr/>
        </p:nvSpPr>
        <p:spPr>
          <a:xfrm rot="-1380000">
            <a:off x="3122111" y="3920036"/>
            <a:ext cx="4085797" cy="73356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235844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Evolução</a:t>
            </a: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2" name="Imagem 3" descr="Tela de um computador&#10;&#10;Descrição gerada automaticamente">
            <a:extLst>
              <a:ext uri="{FF2B5EF4-FFF2-40B4-BE49-F238E27FC236}">
                <a16:creationId xmlns:a16="http://schemas.microsoft.com/office/drawing/2014/main" id="{0BB5A157-3E95-5E08-2025-90A58B4782BC}"/>
              </a:ext>
            </a:extLst>
          </p:cNvPr>
          <p:cNvPicPr>
            <a:picLocks noChangeAspect="1"/>
          </p:cNvPicPr>
          <p:nvPr/>
        </p:nvPicPr>
        <p:blipFill>
          <a:blip r:embed="rId3"/>
          <a:stretch>
            <a:fillRect/>
          </a:stretch>
        </p:blipFill>
        <p:spPr>
          <a:xfrm>
            <a:off x="479378" y="2945335"/>
            <a:ext cx="3109983" cy="1803254"/>
          </a:xfrm>
          <a:prstGeom prst="rect">
            <a:avLst/>
          </a:prstGeom>
        </p:spPr>
      </p:pic>
      <p:pic>
        <p:nvPicPr>
          <p:cNvPr id="4" name="Imagem 4" descr="Diagrama&#10;&#10;Descrição gerada automaticamente">
            <a:extLst>
              <a:ext uri="{FF2B5EF4-FFF2-40B4-BE49-F238E27FC236}">
                <a16:creationId xmlns:a16="http://schemas.microsoft.com/office/drawing/2014/main" id="{C14A3519-0C99-7EE4-9F61-6258760911C3}"/>
              </a:ext>
            </a:extLst>
          </p:cNvPr>
          <p:cNvPicPr>
            <a:picLocks noChangeAspect="1"/>
          </p:cNvPicPr>
          <p:nvPr/>
        </p:nvPicPr>
        <p:blipFill>
          <a:blip r:embed="rId4"/>
          <a:stretch>
            <a:fillRect/>
          </a:stretch>
        </p:blipFill>
        <p:spPr>
          <a:xfrm>
            <a:off x="4863722" y="901466"/>
            <a:ext cx="3766781" cy="2334045"/>
          </a:xfrm>
          <a:prstGeom prst="rect">
            <a:avLst/>
          </a:prstGeom>
        </p:spPr>
      </p:pic>
      <p:sp>
        <p:nvSpPr>
          <p:cNvPr id="5" name="Seta: Curva para Cima 4">
            <a:extLst>
              <a:ext uri="{FF2B5EF4-FFF2-40B4-BE49-F238E27FC236}">
                <a16:creationId xmlns:a16="http://schemas.microsoft.com/office/drawing/2014/main" id="{F91320F6-8AE9-5B11-3833-59FFEF64720F}"/>
              </a:ext>
            </a:extLst>
          </p:cNvPr>
          <p:cNvSpPr/>
          <p:nvPr/>
        </p:nvSpPr>
        <p:spPr>
          <a:xfrm rot="-1380000">
            <a:off x="3122111" y="3920036"/>
            <a:ext cx="4085797" cy="73356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3" name="Imagem 5">
            <a:extLst>
              <a:ext uri="{FF2B5EF4-FFF2-40B4-BE49-F238E27FC236}">
                <a16:creationId xmlns:a16="http://schemas.microsoft.com/office/drawing/2014/main" id="{EBD8618A-06DD-E56B-0460-A2407B77595E}"/>
              </a:ext>
            </a:extLst>
          </p:cNvPr>
          <p:cNvPicPr>
            <a:picLocks noChangeAspect="1"/>
          </p:cNvPicPr>
          <p:nvPr/>
        </p:nvPicPr>
        <p:blipFill>
          <a:blip r:embed="rId5"/>
          <a:stretch>
            <a:fillRect/>
          </a:stretch>
        </p:blipFill>
        <p:spPr>
          <a:xfrm>
            <a:off x="3200400" y="1103025"/>
            <a:ext cx="1753738" cy="1572674"/>
          </a:xfrm>
          <a:prstGeom prst="rect">
            <a:avLst/>
          </a:prstGeom>
        </p:spPr>
      </p:pic>
    </p:spTree>
    <p:extLst>
      <p:ext uri="{BB962C8B-B14F-4D97-AF65-F5344CB8AC3E}">
        <p14:creationId xmlns:p14="http://schemas.microsoft.com/office/powerpoint/2010/main" val="3413822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Difusão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armazenamento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pic>
        <p:nvPicPr>
          <p:cNvPr id="2" name="Imagem 2" descr="Diagrama&#10;&#10;Descrição gerada automaticamente">
            <a:extLst>
              <a:ext uri="{FF2B5EF4-FFF2-40B4-BE49-F238E27FC236}">
                <a16:creationId xmlns:a16="http://schemas.microsoft.com/office/drawing/2014/main" id="{C7A07BBF-83A9-91D1-E561-A0047B311704}"/>
              </a:ext>
            </a:extLst>
          </p:cNvPr>
          <p:cNvPicPr>
            <a:picLocks noChangeAspect="1"/>
          </p:cNvPicPr>
          <p:nvPr/>
        </p:nvPicPr>
        <p:blipFill>
          <a:blip r:embed="rId3"/>
          <a:stretch>
            <a:fillRect/>
          </a:stretch>
        </p:blipFill>
        <p:spPr>
          <a:xfrm>
            <a:off x="2477938" y="1391778"/>
            <a:ext cx="3789152" cy="3707821"/>
          </a:xfrm>
          <a:prstGeom prst="rect">
            <a:avLst/>
          </a:prstGeom>
        </p:spPr>
      </p:pic>
      <p:sp>
        <p:nvSpPr>
          <p:cNvPr id="3" name="Elipse 2">
            <a:extLst>
              <a:ext uri="{FF2B5EF4-FFF2-40B4-BE49-F238E27FC236}">
                <a16:creationId xmlns:a16="http://schemas.microsoft.com/office/drawing/2014/main" id="{C012F15E-F948-2848-58E9-528BED5E76DC}"/>
              </a:ext>
            </a:extLst>
          </p:cNvPr>
          <p:cNvSpPr/>
          <p:nvPr/>
        </p:nvSpPr>
        <p:spPr>
          <a:xfrm>
            <a:off x="3550920" y="1261110"/>
            <a:ext cx="1638300" cy="154686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4" name="Elipse 3">
            <a:extLst>
              <a:ext uri="{FF2B5EF4-FFF2-40B4-BE49-F238E27FC236}">
                <a16:creationId xmlns:a16="http://schemas.microsoft.com/office/drawing/2014/main" id="{7B3EA9CC-5F35-43EF-35C3-E6C2976BAFFD}"/>
              </a:ext>
            </a:extLst>
          </p:cNvPr>
          <p:cNvSpPr/>
          <p:nvPr/>
        </p:nvSpPr>
        <p:spPr>
          <a:xfrm>
            <a:off x="4320539" y="3653789"/>
            <a:ext cx="1638300" cy="154686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5" name="Elipse 4">
            <a:extLst>
              <a:ext uri="{FF2B5EF4-FFF2-40B4-BE49-F238E27FC236}">
                <a16:creationId xmlns:a16="http://schemas.microsoft.com/office/drawing/2014/main" id="{0DC61F36-B2D5-17E4-43B5-700A8B2D1053}"/>
              </a:ext>
            </a:extLst>
          </p:cNvPr>
          <p:cNvSpPr/>
          <p:nvPr/>
        </p:nvSpPr>
        <p:spPr>
          <a:xfrm>
            <a:off x="2788919" y="3653789"/>
            <a:ext cx="1638300" cy="154686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7" name="CaixaDeTexto 6">
            <a:extLst>
              <a:ext uri="{FF2B5EF4-FFF2-40B4-BE49-F238E27FC236}">
                <a16:creationId xmlns:a16="http://schemas.microsoft.com/office/drawing/2014/main" id="{BCC3EE45-E6FB-0AD6-C255-24317F22CAD9}"/>
              </a:ext>
            </a:extLst>
          </p:cNvPr>
          <p:cNvSpPr txBox="1"/>
          <p:nvPr/>
        </p:nvSpPr>
        <p:spPr>
          <a:xfrm>
            <a:off x="453788" y="451826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t>C. </a:t>
            </a:r>
            <a:r>
              <a:rPr lang="pt-BR" dirty="0" err="1"/>
              <a:t>Mohan</a:t>
            </a:r>
          </a:p>
        </p:txBody>
      </p:sp>
    </p:spTree>
    <p:extLst>
      <p:ext uri="{BB962C8B-B14F-4D97-AF65-F5344CB8AC3E}">
        <p14:creationId xmlns:p14="http://schemas.microsoft.com/office/powerpoint/2010/main" val="1245709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3" name="Google Shape;203;g109ffa863cd_0_328"/>
          <p:cNvSpPr txBox="1"/>
          <p:nvPr/>
        </p:nvSpPr>
        <p:spPr>
          <a:xfrm>
            <a:off x="565525" y="1481050"/>
            <a:ext cx="3509599" cy="3083700"/>
          </a:xfrm>
          <a:prstGeom prst="rect">
            <a:avLst/>
          </a:prstGeom>
          <a:noFill/>
          <a:ln>
            <a:noFill/>
          </a:ln>
        </p:spPr>
        <p:txBody>
          <a:bodyPr spcFirstLastPara="1" wrap="square" lIns="91425" tIns="91425" rIns="91425" bIns="91425" anchor="ctr" anchorCtr="0">
            <a:noAutofit/>
          </a:bodyPr>
          <a:lstStyle/>
          <a:p>
            <a:pPr marL="457200" indent="-457200">
              <a:buChar char="•"/>
            </a:pPr>
            <a:r>
              <a:rPr lang="en-US" sz="2400" err="1">
                <a:latin typeface="Calibri"/>
              </a:rPr>
              <a:t>Imutabilidade</a:t>
            </a:r>
            <a:endParaRPr lang="en-US" sz="2400">
              <a:latin typeface="Calibri"/>
            </a:endParaRPr>
          </a:p>
          <a:p>
            <a:pPr marL="457200" indent="-457200">
              <a:buChar char="•"/>
            </a:pPr>
            <a:r>
              <a:rPr lang="en-US" sz="2400" err="1">
                <a:latin typeface="Calibri"/>
              </a:rPr>
              <a:t>Irrefutabilidade</a:t>
            </a:r>
            <a:endParaRPr lang="en-US" sz="2400">
              <a:latin typeface="Calibri"/>
            </a:endParaRPr>
          </a:p>
          <a:p>
            <a:pPr marL="457200" indent="-457200">
              <a:buChar char="•"/>
            </a:pPr>
            <a:r>
              <a:rPr lang="en-US" sz="2400" err="1">
                <a:latin typeface="Calibri"/>
              </a:rPr>
              <a:t>Disponibilidade</a:t>
            </a:r>
            <a:endParaRPr lang="en-US" sz="2400">
              <a:latin typeface="Calibri"/>
            </a:endParaRPr>
          </a:p>
          <a:p>
            <a:pPr marL="457200" indent="-457200">
              <a:buChar char="•"/>
            </a:pPr>
            <a:r>
              <a:rPr lang="en-US" sz="2400" err="1">
                <a:latin typeface="Calibri"/>
              </a:rPr>
              <a:t>Integridade</a:t>
            </a:r>
            <a:endParaRPr lang="en-US" err="1"/>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é a Blockchain?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4" name="Google Shape;203;g109ffa863cd_0_328">
            <a:extLst>
              <a:ext uri="{FF2B5EF4-FFF2-40B4-BE49-F238E27FC236}">
                <a16:creationId xmlns:a16="http://schemas.microsoft.com/office/drawing/2014/main" id="{52C620C7-0CC5-2D64-17D7-6C8F96453E2F}"/>
              </a:ext>
            </a:extLst>
          </p:cNvPr>
          <p:cNvSpPr txBox="1"/>
          <p:nvPr/>
        </p:nvSpPr>
        <p:spPr>
          <a:xfrm>
            <a:off x="4986562" y="1481050"/>
            <a:ext cx="3509599" cy="3083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Arial,Sans-Serif"/>
              <a:buChar char="•"/>
            </a:pPr>
            <a:r>
              <a:rPr lang="en-US" sz="2400" err="1">
                <a:latin typeface="Calibri"/>
                <a:cs typeface="Calibri"/>
              </a:rPr>
              <a:t>Transparência</a:t>
            </a:r>
            <a:endParaRPr lang="en-US" sz="2400" err="1"/>
          </a:p>
          <a:p>
            <a:pPr marL="457200" indent="-457200">
              <a:buFont typeface="Arial,Sans-Serif"/>
              <a:buChar char="•"/>
            </a:pPr>
            <a:r>
              <a:rPr lang="en-US" sz="2400" err="1">
                <a:latin typeface="Calibri"/>
                <a:cs typeface="Calibri"/>
              </a:rPr>
              <a:t>Visibilidade</a:t>
            </a:r>
            <a:endParaRPr lang="en-US" sz="2400"/>
          </a:p>
          <a:p>
            <a:pPr marL="457200" indent="-457200">
              <a:buFont typeface="Arial,Sans-Serif"/>
              <a:buChar char="•"/>
            </a:pPr>
            <a:r>
              <a:rPr lang="en-US" sz="2400" err="1">
                <a:latin typeface="Calibri"/>
                <a:cs typeface="Calibri"/>
              </a:rPr>
              <a:t>Desintermediação</a:t>
            </a:r>
            <a:endParaRPr lang="en-US" sz="2400" err="1"/>
          </a:p>
          <a:p>
            <a:pPr marL="457200" indent="-457200">
              <a:buFont typeface="Arial,Sans-Serif"/>
              <a:buChar char="•"/>
            </a:pPr>
            <a:r>
              <a:rPr lang="en-US" sz="2400">
                <a:latin typeface="Calibri"/>
                <a:cs typeface="Calibri"/>
              </a:rPr>
              <a:t>Pseudo-</a:t>
            </a:r>
            <a:r>
              <a:rPr lang="en-US" sz="2400" err="1">
                <a:latin typeface="Calibri"/>
                <a:cs typeface="Calibri"/>
              </a:rPr>
              <a:t>anonimidade</a:t>
            </a:r>
            <a:endParaRPr lang="en-US" err="1"/>
          </a:p>
        </p:txBody>
      </p:sp>
      <p:sp>
        <p:nvSpPr>
          <p:cNvPr id="5" name="Retângulo: Cantos Arredondados 4">
            <a:extLst>
              <a:ext uri="{FF2B5EF4-FFF2-40B4-BE49-F238E27FC236}">
                <a16:creationId xmlns:a16="http://schemas.microsoft.com/office/drawing/2014/main" id="{E86E891C-4DEB-4A28-1B08-1DFEF298A5B6}"/>
              </a:ext>
            </a:extLst>
          </p:cNvPr>
          <p:cNvSpPr/>
          <p:nvPr/>
        </p:nvSpPr>
        <p:spPr>
          <a:xfrm rot="16200000">
            <a:off x="2402997" y="2483869"/>
            <a:ext cx="3278035" cy="1240046"/>
          </a:xfrm>
          <a:prstGeom prst="roundRect">
            <a:avLst/>
          </a:prstGeom>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b="1">
                <a:solidFill>
                  <a:schemeClr val="bg1"/>
                </a:solidFill>
                <a:cs typeface="Arial"/>
              </a:rPr>
              <a:t>Características</a:t>
            </a:r>
          </a:p>
        </p:txBody>
      </p:sp>
    </p:spTree>
    <p:extLst>
      <p:ext uri="{BB962C8B-B14F-4D97-AF65-F5344CB8AC3E}">
        <p14:creationId xmlns:p14="http://schemas.microsoft.com/office/powerpoint/2010/main" val="2280385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0741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5" name="Imagem 2" descr="Ícone&#10;&#10;Descrição gerada automaticamente">
            <a:extLst>
              <a:ext uri="{FF2B5EF4-FFF2-40B4-BE49-F238E27FC236}">
                <a16:creationId xmlns:a16="http://schemas.microsoft.com/office/drawing/2014/main" id="{6193D603-4D0C-9F00-3E91-652E7A6ED438}"/>
              </a:ext>
            </a:extLst>
          </p:cNvPr>
          <p:cNvPicPr>
            <a:picLocks noChangeAspect="1"/>
          </p:cNvPicPr>
          <p:nvPr/>
        </p:nvPicPr>
        <p:blipFill>
          <a:blip r:embed="rId3"/>
          <a:stretch>
            <a:fillRect/>
          </a:stretch>
        </p:blipFill>
        <p:spPr>
          <a:xfrm>
            <a:off x="3970020" y="1796137"/>
            <a:ext cx="2385060" cy="2374187"/>
          </a:xfrm>
          <a:prstGeom prst="rect">
            <a:avLst/>
          </a:prstGeom>
        </p:spPr>
      </p:pic>
      <p:sp>
        <p:nvSpPr>
          <p:cNvPr id="203" name="Google Shape;203;g109ffa863cd_0_328"/>
          <p:cNvSpPr txBox="1"/>
          <p:nvPr/>
        </p:nvSpPr>
        <p:spPr>
          <a:xfrm>
            <a:off x="565525" y="1682333"/>
            <a:ext cx="3701159" cy="2890757"/>
          </a:xfrm>
          <a:prstGeom prst="rect">
            <a:avLst/>
          </a:prstGeom>
          <a:noFill/>
          <a:ln>
            <a:noFill/>
          </a:ln>
        </p:spPr>
        <p:txBody>
          <a:bodyPr spcFirstLastPara="1" wrap="square" lIns="91425" tIns="91425" rIns="91425" bIns="91425" anchor="ctr" anchorCtr="0">
            <a:noAutofit/>
          </a:bodyPr>
          <a:lstStyle/>
          <a:p>
            <a:pPr marL="342900" indent="-342900" algn="just">
              <a:lnSpc>
                <a:spcPct val="115000"/>
              </a:lnSpc>
              <a:spcBef>
                <a:spcPts val="1000"/>
              </a:spcBef>
              <a:buChar char="•"/>
            </a:pPr>
            <a:r>
              <a:rPr lang="en-US" sz="2400" dirty="0">
                <a:solidFill>
                  <a:srgbClr val="040A24"/>
                </a:solidFill>
                <a:latin typeface="Calibri"/>
                <a:ea typeface="Calibri"/>
                <a:cs typeface="Calibri"/>
              </a:rPr>
              <a:t>Rede </a:t>
            </a:r>
            <a:r>
              <a:rPr lang="en-US" sz="2400" dirty="0" err="1">
                <a:solidFill>
                  <a:srgbClr val="040A24"/>
                </a:solidFill>
                <a:latin typeface="Calibri"/>
                <a:ea typeface="Calibri"/>
                <a:cs typeface="Calibri"/>
              </a:rPr>
              <a:t>mantem</a:t>
            </a:r>
            <a:r>
              <a:rPr lang="en-US" sz="2400" dirty="0">
                <a:solidFill>
                  <a:srgbClr val="040A24"/>
                </a:solidFill>
                <a:latin typeface="Calibri"/>
                <a:ea typeface="Calibri"/>
                <a:cs typeface="Calibri"/>
              </a:rPr>
              <a:t> o </a:t>
            </a:r>
            <a:r>
              <a:rPr lang="en-US" sz="2400" dirty="0" err="1">
                <a:solidFill>
                  <a:srgbClr val="040A24"/>
                </a:solidFill>
                <a:latin typeface="Calibri"/>
                <a:ea typeface="Calibri"/>
                <a:cs typeface="Calibri"/>
              </a:rPr>
              <a:t>registro</a:t>
            </a:r>
          </a:p>
          <a:p>
            <a:pPr marL="342900" indent="-342900" algn="just">
              <a:lnSpc>
                <a:spcPct val="114999"/>
              </a:lnSpc>
              <a:spcBef>
                <a:spcPts val="1000"/>
              </a:spcBef>
              <a:buChar char="•"/>
            </a:pPr>
            <a:r>
              <a:rPr lang="en-US" sz="2400" dirty="0" err="1">
                <a:solidFill>
                  <a:srgbClr val="040A24"/>
                </a:solidFill>
                <a:latin typeface="Calibri"/>
                <a:ea typeface="Calibri"/>
                <a:cs typeface="Calibri"/>
              </a:rPr>
              <a:t>Transação</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pública</a:t>
            </a:r>
            <a:endParaRPr lang="en-US" sz="2400" dirty="0">
              <a:solidFill>
                <a:srgbClr val="040A24"/>
              </a:solidFill>
              <a:latin typeface="Calibri"/>
              <a:ea typeface="Calibri"/>
              <a:cs typeface="Calibri"/>
            </a:endParaRPr>
          </a:p>
          <a:p>
            <a:pPr marL="342900" indent="-342900" algn="just">
              <a:lnSpc>
                <a:spcPct val="114999"/>
              </a:lnSpc>
              <a:spcBef>
                <a:spcPts val="1000"/>
              </a:spcBef>
              <a:buChar char="•"/>
            </a:pPr>
            <a:r>
              <a:rPr lang="en-US" sz="2400" dirty="0" err="1">
                <a:solidFill>
                  <a:srgbClr val="040A24"/>
                </a:solidFill>
                <a:latin typeface="Calibri"/>
                <a:ea typeface="Calibri"/>
                <a:cs typeface="Calibri"/>
              </a:rPr>
              <a:t>Validada</a:t>
            </a:r>
            <a:r>
              <a:rPr lang="en-US" sz="2400" dirty="0">
                <a:solidFill>
                  <a:srgbClr val="040A24"/>
                </a:solidFill>
                <a:latin typeface="Calibri"/>
                <a:ea typeface="Calibri"/>
                <a:cs typeface="Calibri"/>
              </a:rPr>
              <a:t> pela rede</a:t>
            </a:r>
          </a:p>
          <a:p>
            <a:pPr marL="342900" indent="-342900" algn="just">
              <a:lnSpc>
                <a:spcPct val="114999"/>
              </a:lnSpc>
              <a:spcBef>
                <a:spcPts val="1000"/>
              </a:spcBef>
              <a:buChar char="•"/>
            </a:pPr>
            <a:r>
              <a:rPr lang="en-US" sz="2400" dirty="0" err="1">
                <a:solidFill>
                  <a:srgbClr val="040A24"/>
                </a:solidFill>
                <a:latin typeface="Calibri"/>
                <a:ea typeface="Calibri"/>
                <a:cs typeface="Calibri"/>
              </a:rPr>
              <a:t>Não</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alterável</a:t>
            </a:r>
            <a:endParaRPr lang="en-US" sz="2400">
              <a:solidFill>
                <a:srgbClr val="040A24"/>
              </a:solidFill>
              <a:latin typeface="Calibri"/>
              <a:ea typeface="Calibri"/>
              <a:cs typeface="Calibri"/>
            </a:endParaRP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rPr>
              <a:t>Blockchain</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sp>
        <p:nvSpPr>
          <p:cNvPr id="6" name="Retângulo: Cantos Arredondados 5">
            <a:extLst>
              <a:ext uri="{FF2B5EF4-FFF2-40B4-BE49-F238E27FC236}">
                <a16:creationId xmlns:a16="http://schemas.microsoft.com/office/drawing/2014/main" id="{14A9DF48-C6A7-D854-D5F3-FE1F4AADDDF6}"/>
              </a:ext>
            </a:extLst>
          </p:cNvPr>
          <p:cNvSpPr/>
          <p:nvPr/>
        </p:nvSpPr>
        <p:spPr>
          <a:xfrm>
            <a:off x="6765518" y="1793323"/>
            <a:ext cx="1817440" cy="2474775"/>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1800" b="1" dirty="0" err="1">
                <a:cs typeface="Arial"/>
              </a:rPr>
              <a:t>Issues</a:t>
            </a:r>
          </a:p>
          <a:p>
            <a:pPr algn="ctr"/>
            <a:endParaRPr lang="pt-BR" sz="1800" dirty="0">
              <a:cs typeface="Arial"/>
            </a:endParaRPr>
          </a:p>
          <a:p>
            <a:pPr algn="ctr"/>
            <a:endParaRPr lang="pt-BR" sz="1800" dirty="0">
              <a:cs typeface="Arial"/>
            </a:endParaRPr>
          </a:p>
          <a:p>
            <a:pPr algn="ctr"/>
            <a:endParaRPr lang="pt-BR" sz="1800" dirty="0">
              <a:cs typeface="Arial"/>
            </a:endParaRPr>
          </a:p>
          <a:p>
            <a:pPr algn="ctr"/>
            <a:endParaRPr lang="pt-BR" sz="1800" dirty="0">
              <a:cs typeface="Arial"/>
            </a:endParaRPr>
          </a:p>
          <a:p>
            <a:pPr algn="ctr"/>
            <a:endParaRPr lang="pt-BR" sz="1800" dirty="0">
              <a:cs typeface="Arial"/>
            </a:endParaRPr>
          </a:p>
        </p:txBody>
      </p:sp>
      <p:sp>
        <p:nvSpPr>
          <p:cNvPr id="7" name="Retângulo: Cantos Arredondados 6">
            <a:extLst>
              <a:ext uri="{FF2B5EF4-FFF2-40B4-BE49-F238E27FC236}">
                <a16:creationId xmlns:a16="http://schemas.microsoft.com/office/drawing/2014/main" id="{924B4213-D15A-E815-F305-2E7308FCB14B}"/>
              </a:ext>
            </a:extLst>
          </p:cNvPr>
          <p:cNvSpPr/>
          <p:nvPr/>
        </p:nvSpPr>
        <p:spPr>
          <a:xfrm>
            <a:off x="6971257" y="2715343"/>
            <a:ext cx="1413580" cy="1293675"/>
          </a:xfrm>
          <a:prstGeom prst="roundRect">
            <a:avLst/>
          </a:prstGeom>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dirty="0">
                <a:cs typeface="Arial"/>
              </a:rPr>
              <a:t>Confiança no </a:t>
            </a:r>
            <a:r>
              <a:rPr lang="pt-BR" dirty="0" err="1">
                <a:cs typeface="Arial"/>
              </a:rPr>
              <a:t>Owner</a:t>
            </a:r>
          </a:p>
        </p:txBody>
      </p:sp>
      <p:pic>
        <p:nvPicPr>
          <p:cNvPr id="3" name="Gráfico 3" descr="Fechar estrutura de tópicos">
            <a:extLst>
              <a:ext uri="{FF2B5EF4-FFF2-40B4-BE49-F238E27FC236}">
                <a16:creationId xmlns:a16="http://schemas.microsoft.com/office/drawing/2014/main" id="{2A7DD6AC-2EE2-91ED-1A8F-5A8B1BF5AB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73140" y="1337310"/>
            <a:ext cx="3177540" cy="3177540"/>
          </a:xfrm>
          <a:prstGeom prst="rect">
            <a:avLst/>
          </a:prstGeom>
        </p:spPr>
      </p:pic>
    </p:spTree>
    <p:extLst>
      <p:ext uri="{BB962C8B-B14F-4D97-AF65-F5344CB8AC3E}">
        <p14:creationId xmlns:p14="http://schemas.microsoft.com/office/powerpoint/2010/main" val="3542210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Fundamentos</a:t>
            </a:r>
            <a:r>
              <a:rPr lang="en-US" sz="2400">
                <a:solidFill>
                  <a:srgbClr val="A5A5A5"/>
                </a:solidFill>
                <a:latin typeface="Calibri"/>
                <a:ea typeface="Calibri"/>
                <a:cs typeface="Calibri"/>
                <a:sym typeface="Calibri"/>
              </a:rPr>
              <a:t> da Blockchain</a:t>
            </a:r>
            <a:endParaRPr lang="en-US" sz="2400" i="0" u="none" strike="noStrike" cap="none">
              <a:solidFill>
                <a:srgbClr val="A5A5A5"/>
              </a:solidFill>
              <a:latin typeface="Calibri"/>
              <a:ea typeface="Calibri"/>
              <a:cs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Organização</a:t>
            </a:r>
            <a:r>
              <a:rPr lang="en-US" sz="4000" b="1">
                <a:solidFill>
                  <a:srgbClr val="EA4E60"/>
                </a:solidFill>
                <a:latin typeface="Century Gothic"/>
                <a:ea typeface="Century Gothic"/>
                <a:cs typeface="Century Gothic"/>
              </a:rPr>
              <a:t> da Blockchain: </a:t>
            </a:r>
            <a:r>
              <a:rPr lang="en-US" sz="4000" b="1" err="1">
                <a:solidFill>
                  <a:srgbClr val="EA4E60"/>
                </a:solidFill>
                <a:latin typeface="Century Gothic"/>
                <a:ea typeface="Century Gothic"/>
                <a:cs typeface="Century Gothic"/>
              </a:rPr>
              <a:t>Blocos</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Transações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31</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634754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Difusão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armazenamento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pic>
        <p:nvPicPr>
          <p:cNvPr id="2" name="Imagem 2" descr="Diagrama&#10;&#10;Descrição gerada automaticamente">
            <a:extLst>
              <a:ext uri="{FF2B5EF4-FFF2-40B4-BE49-F238E27FC236}">
                <a16:creationId xmlns:a16="http://schemas.microsoft.com/office/drawing/2014/main" id="{C7A07BBF-83A9-91D1-E561-A0047B311704}"/>
              </a:ext>
            </a:extLst>
          </p:cNvPr>
          <p:cNvPicPr>
            <a:picLocks noChangeAspect="1"/>
          </p:cNvPicPr>
          <p:nvPr/>
        </p:nvPicPr>
        <p:blipFill>
          <a:blip r:embed="rId3"/>
          <a:stretch>
            <a:fillRect/>
          </a:stretch>
        </p:blipFill>
        <p:spPr>
          <a:xfrm>
            <a:off x="2477938" y="1391778"/>
            <a:ext cx="3789152" cy="3707821"/>
          </a:xfrm>
          <a:prstGeom prst="rect">
            <a:avLst/>
          </a:prstGeom>
        </p:spPr>
      </p:pic>
      <p:sp>
        <p:nvSpPr>
          <p:cNvPr id="3" name="Elipse 2">
            <a:extLst>
              <a:ext uri="{FF2B5EF4-FFF2-40B4-BE49-F238E27FC236}">
                <a16:creationId xmlns:a16="http://schemas.microsoft.com/office/drawing/2014/main" id="{C012F15E-F948-2848-58E9-528BED5E76DC}"/>
              </a:ext>
            </a:extLst>
          </p:cNvPr>
          <p:cNvSpPr/>
          <p:nvPr/>
        </p:nvSpPr>
        <p:spPr>
          <a:xfrm>
            <a:off x="4792980" y="2175510"/>
            <a:ext cx="1638300" cy="154686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4" name="Elipse 3">
            <a:extLst>
              <a:ext uri="{FF2B5EF4-FFF2-40B4-BE49-F238E27FC236}">
                <a16:creationId xmlns:a16="http://schemas.microsoft.com/office/drawing/2014/main" id="{4D4D6082-2FD2-98F4-3257-8C55373DF598}"/>
              </a:ext>
            </a:extLst>
          </p:cNvPr>
          <p:cNvSpPr/>
          <p:nvPr/>
        </p:nvSpPr>
        <p:spPr>
          <a:xfrm>
            <a:off x="2285999" y="2175509"/>
            <a:ext cx="1638300" cy="1546860"/>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6" name="CaixaDeTexto 5">
            <a:extLst>
              <a:ext uri="{FF2B5EF4-FFF2-40B4-BE49-F238E27FC236}">
                <a16:creationId xmlns:a16="http://schemas.microsoft.com/office/drawing/2014/main" id="{0C5AA386-B179-5CEE-4BA3-11D711E6D146}"/>
              </a:ext>
            </a:extLst>
          </p:cNvPr>
          <p:cNvSpPr txBox="1"/>
          <p:nvPr/>
        </p:nvSpPr>
        <p:spPr>
          <a:xfrm>
            <a:off x="453788" y="451826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t>C. </a:t>
            </a:r>
            <a:r>
              <a:rPr lang="pt-BR" dirty="0" err="1"/>
              <a:t>Mohan</a:t>
            </a:r>
          </a:p>
        </p:txBody>
      </p:sp>
    </p:spTree>
    <p:extLst>
      <p:ext uri="{BB962C8B-B14F-4D97-AF65-F5344CB8AC3E}">
        <p14:creationId xmlns:p14="http://schemas.microsoft.com/office/powerpoint/2010/main" val="11268466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3" name="Google Shape;203;g109ffa863cd_0_328"/>
          <p:cNvSpPr txBox="1"/>
          <p:nvPr/>
        </p:nvSpPr>
        <p:spPr>
          <a:xfrm>
            <a:off x="565525" y="1644233"/>
            <a:ext cx="7990877" cy="2639297"/>
          </a:xfrm>
          <a:prstGeom prst="rect">
            <a:avLst/>
          </a:prstGeom>
          <a:noFill/>
          <a:ln>
            <a:noFill/>
          </a:ln>
        </p:spPr>
        <p:txBody>
          <a:bodyPr spcFirstLastPara="1" wrap="square" lIns="91425" tIns="91425" rIns="91425" bIns="91425" anchor="ctr" anchorCtr="0">
            <a:noAutofit/>
          </a:bodyPr>
          <a:lstStyle/>
          <a:p>
            <a:pPr marL="342900" indent="-342900" algn="just">
              <a:lnSpc>
                <a:spcPct val="115000"/>
              </a:lnSpc>
              <a:spcBef>
                <a:spcPts val="1000"/>
              </a:spcBef>
              <a:buChar char="•"/>
            </a:pPr>
            <a:r>
              <a:rPr lang="en-US" sz="2400" dirty="0">
                <a:solidFill>
                  <a:srgbClr val="040A24"/>
                </a:solidFill>
                <a:latin typeface="Calibri"/>
                <a:ea typeface="Calibri"/>
                <a:cs typeface="Calibri"/>
              </a:rPr>
              <a:t>Como </a:t>
            </a:r>
            <a:r>
              <a:rPr lang="en-US" sz="2400" dirty="0" err="1">
                <a:solidFill>
                  <a:srgbClr val="040A24"/>
                </a:solidFill>
                <a:latin typeface="Calibri"/>
                <a:ea typeface="Calibri"/>
                <a:cs typeface="Calibri"/>
              </a:rPr>
              <a:t>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eventos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são</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registrados</a:t>
            </a:r>
            <a:r>
              <a:rPr lang="en-US" sz="2400" dirty="0">
                <a:solidFill>
                  <a:srgbClr val="040A24"/>
                </a:solidFill>
                <a:latin typeface="Calibri"/>
                <a:ea typeface="Calibri"/>
                <a:cs typeface="Calibri"/>
              </a:rPr>
              <a:t>?</a:t>
            </a:r>
            <a:endParaRPr lang="pt-BR"/>
          </a:p>
          <a:p>
            <a:pPr marL="342900" indent="-342900" algn="just">
              <a:lnSpc>
                <a:spcPct val="114999"/>
              </a:lnSpc>
              <a:spcBef>
                <a:spcPts val="1000"/>
              </a:spcBef>
              <a:buChar char="•"/>
            </a:pPr>
            <a:r>
              <a:rPr lang="en-US" sz="2400" dirty="0">
                <a:solidFill>
                  <a:srgbClr val="040A24"/>
                </a:solidFill>
                <a:latin typeface="Calibri"/>
                <a:ea typeface="Calibri"/>
                <a:cs typeface="Calibri"/>
              </a:rPr>
              <a:t>Qual a </a:t>
            </a:r>
            <a:r>
              <a:rPr lang="en-US" sz="2400" dirty="0" err="1">
                <a:solidFill>
                  <a:srgbClr val="040A24"/>
                </a:solidFill>
                <a:latin typeface="Calibri"/>
                <a:ea typeface="Calibri"/>
                <a:cs typeface="Calibri"/>
              </a:rPr>
              <a:t>estrutura</a:t>
            </a:r>
            <a:r>
              <a:rPr lang="en-US" sz="2400" dirty="0">
                <a:solidFill>
                  <a:srgbClr val="040A24"/>
                </a:solidFill>
                <a:latin typeface="Calibri"/>
                <a:ea typeface="Calibri"/>
                <a:cs typeface="Calibri"/>
              </a:rPr>
              <a:t>?</a:t>
            </a:r>
          </a:p>
          <a:p>
            <a:pPr marL="342900" indent="-342900" algn="just">
              <a:lnSpc>
                <a:spcPct val="114999"/>
              </a:lnSpc>
              <a:spcBef>
                <a:spcPts val="1000"/>
              </a:spcBef>
              <a:buChar char="•"/>
            </a:pPr>
            <a:r>
              <a:rPr lang="en-US" sz="2400" dirty="0">
                <a:solidFill>
                  <a:srgbClr val="040A24"/>
                </a:solidFill>
                <a:latin typeface="Calibri"/>
                <a:ea typeface="Calibri"/>
                <a:cs typeface="Calibri"/>
              </a:rPr>
              <a:t>Como </a:t>
            </a:r>
            <a:r>
              <a:rPr lang="en-US" sz="2400" dirty="0" err="1">
                <a:solidFill>
                  <a:srgbClr val="040A24"/>
                </a:solidFill>
                <a:latin typeface="Calibri"/>
                <a:ea typeface="Calibri"/>
                <a:cs typeface="Calibri"/>
              </a:rPr>
              <a:t>garantir</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sua</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autenticidade</a:t>
            </a:r>
            <a:r>
              <a:rPr lang="en-US" sz="2400" dirty="0">
                <a:solidFill>
                  <a:srgbClr val="040A24"/>
                </a:solidFill>
                <a:latin typeface="Calibri"/>
                <a:ea typeface="Calibri"/>
                <a:cs typeface="Calibri"/>
              </a:rPr>
              <a:t> e </a:t>
            </a:r>
            <a:r>
              <a:rPr lang="en-US" sz="2400" dirty="0" err="1">
                <a:solidFill>
                  <a:srgbClr val="040A24"/>
                </a:solidFill>
                <a:latin typeface="Calibri"/>
                <a:ea typeface="Calibri"/>
                <a:cs typeface="Calibri"/>
              </a:rPr>
              <a:t>confiabilidade</a:t>
            </a:r>
            <a:r>
              <a:rPr lang="en-US" sz="2400" dirty="0">
                <a:solidFill>
                  <a:srgbClr val="040A24"/>
                </a:solidFill>
                <a:latin typeface="Calibri"/>
                <a:ea typeface="Calibri"/>
                <a:cs typeface="Calibri"/>
              </a:rPr>
              <a:t>?</a:t>
            </a: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Organização</a:t>
            </a:r>
            <a:r>
              <a:rPr lang="en-US" sz="4000" b="1" dirty="0">
                <a:solidFill>
                  <a:srgbClr val="EA4E60"/>
                </a:solidFill>
                <a:latin typeface="Century Gothic"/>
                <a:ea typeface="Century Gothic"/>
                <a:cs typeface="Century Gothic"/>
              </a:rPr>
              <a:t> da Chain</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Tree>
    <p:extLst>
      <p:ext uri="{BB962C8B-B14F-4D97-AF65-F5344CB8AC3E}">
        <p14:creationId xmlns:p14="http://schemas.microsoft.com/office/powerpoint/2010/main" val="1215921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7" name="Imagem 7">
            <a:extLst>
              <a:ext uri="{FF2B5EF4-FFF2-40B4-BE49-F238E27FC236}">
                <a16:creationId xmlns:a16="http://schemas.microsoft.com/office/drawing/2014/main" id="{E83ADE67-15BB-C8A4-E086-C8BD1AF20EAC}"/>
              </a:ext>
            </a:extLst>
          </p:cNvPr>
          <p:cNvPicPr>
            <a:picLocks noChangeAspect="1"/>
          </p:cNvPicPr>
          <p:nvPr/>
        </p:nvPicPr>
        <p:blipFill>
          <a:blip r:embed="rId3"/>
          <a:stretch>
            <a:fillRect/>
          </a:stretch>
        </p:blipFill>
        <p:spPr>
          <a:xfrm>
            <a:off x="5996940" y="2007870"/>
            <a:ext cx="1104900" cy="1104900"/>
          </a:xfrm>
          <a:prstGeom prst="rect">
            <a:avLst/>
          </a:prstGeom>
        </p:spPr>
      </p:pic>
      <p:sp>
        <p:nvSpPr>
          <p:cNvPr id="203" name="Google Shape;203;g109ffa863cd_0_328"/>
          <p:cNvSpPr txBox="1"/>
          <p:nvPr/>
        </p:nvSpPr>
        <p:spPr>
          <a:xfrm>
            <a:off x="565525" y="1522313"/>
            <a:ext cx="7598504" cy="2761217"/>
          </a:xfrm>
          <a:prstGeom prst="rect">
            <a:avLst/>
          </a:prstGeom>
          <a:noFill/>
          <a:ln>
            <a:noFill/>
          </a:ln>
        </p:spPr>
        <p:txBody>
          <a:bodyPr spcFirstLastPara="1" wrap="square" lIns="91425" tIns="91425" rIns="91425" bIns="91425" anchor="ctr" anchorCtr="0">
            <a:noAutofit/>
          </a:bodyPr>
          <a:lstStyle/>
          <a:p>
            <a:pPr marL="342900" indent="-342900" algn="just">
              <a:lnSpc>
                <a:spcPct val="115000"/>
              </a:lnSpc>
              <a:spcBef>
                <a:spcPts val="1000"/>
              </a:spcBef>
              <a:buChar char="•"/>
            </a:pPr>
            <a:r>
              <a:rPr lang="en-US" sz="2400" dirty="0">
                <a:solidFill>
                  <a:srgbClr val="040A24"/>
                </a:solidFill>
                <a:latin typeface="Calibri"/>
                <a:ea typeface="Calibri"/>
                <a:cs typeface="Calibri"/>
              </a:rPr>
              <a:t>Como </a:t>
            </a:r>
            <a:r>
              <a:rPr lang="en-US" sz="2400" dirty="0" err="1">
                <a:solidFill>
                  <a:srgbClr val="040A24"/>
                </a:solidFill>
                <a:latin typeface="Calibri"/>
                <a:ea typeface="Calibri"/>
                <a:cs typeface="Calibri"/>
              </a:rPr>
              <a:t>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eventos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são</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registrados</a:t>
            </a:r>
            <a:r>
              <a:rPr lang="en-US" sz="2400" dirty="0">
                <a:solidFill>
                  <a:srgbClr val="040A24"/>
                </a:solidFill>
                <a:latin typeface="Calibri"/>
                <a:ea typeface="Calibri"/>
                <a:cs typeface="Calibri"/>
              </a:rPr>
              <a:t>?</a:t>
            </a:r>
            <a:endParaRPr lang="pt-BR"/>
          </a:p>
          <a:p>
            <a:pPr marL="342900" indent="-342900" algn="just">
              <a:lnSpc>
                <a:spcPct val="114999"/>
              </a:lnSpc>
              <a:spcBef>
                <a:spcPts val="1000"/>
              </a:spcBef>
              <a:buChar char="•"/>
            </a:pPr>
            <a:r>
              <a:rPr lang="en-US" sz="2400" dirty="0">
                <a:solidFill>
                  <a:srgbClr val="040A24"/>
                </a:solidFill>
                <a:latin typeface="Calibri"/>
                <a:ea typeface="Calibri"/>
                <a:cs typeface="Calibri"/>
              </a:rPr>
              <a:t>Qual a </a:t>
            </a:r>
            <a:r>
              <a:rPr lang="en-US" sz="2400" dirty="0" err="1">
                <a:solidFill>
                  <a:srgbClr val="040A24"/>
                </a:solidFill>
                <a:latin typeface="Calibri"/>
                <a:ea typeface="Calibri"/>
                <a:cs typeface="Calibri"/>
              </a:rPr>
              <a:t>estrutura</a:t>
            </a:r>
            <a:r>
              <a:rPr lang="en-US" sz="2400" dirty="0">
                <a:solidFill>
                  <a:srgbClr val="040A24"/>
                </a:solidFill>
                <a:latin typeface="Calibri"/>
                <a:ea typeface="Calibri"/>
                <a:cs typeface="Calibri"/>
              </a:rPr>
              <a:t>?</a:t>
            </a:r>
          </a:p>
          <a:p>
            <a:pPr marL="342900" indent="-342900" algn="just">
              <a:lnSpc>
                <a:spcPct val="114999"/>
              </a:lnSpc>
              <a:spcBef>
                <a:spcPts val="1000"/>
              </a:spcBef>
              <a:buChar char="•"/>
            </a:pPr>
            <a:r>
              <a:rPr lang="en-US" sz="2400" dirty="0">
                <a:solidFill>
                  <a:srgbClr val="040A24"/>
                </a:solidFill>
                <a:latin typeface="Calibri"/>
                <a:ea typeface="Calibri"/>
                <a:cs typeface="Calibri"/>
              </a:rPr>
              <a:t>Como </a:t>
            </a:r>
            <a:r>
              <a:rPr lang="en-US" sz="2400" dirty="0" err="1">
                <a:solidFill>
                  <a:srgbClr val="040A24"/>
                </a:solidFill>
                <a:latin typeface="Calibri"/>
                <a:ea typeface="Calibri"/>
                <a:cs typeface="Calibri"/>
              </a:rPr>
              <a:t>garantir</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sua</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autenticidade</a:t>
            </a:r>
            <a:r>
              <a:rPr lang="en-US" sz="2400" dirty="0">
                <a:solidFill>
                  <a:srgbClr val="040A24"/>
                </a:solidFill>
                <a:latin typeface="Calibri"/>
                <a:ea typeface="Calibri"/>
                <a:cs typeface="Calibri"/>
              </a:rPr>
              <a:t> e </a:t>
            </a:r>
            <a:r>
              <a:rPr lang="en-US" sz="2400" dirty="0" err="1">
                <a:solidFill>
                  <a:srgbClr val="040A24"/>
                </a:solidFill>
                <a:latin typeface="Calibri"/>
                <a:ea typeface="Calibri"/>
                <a:cs typeface="Calibri"/>
              </a:rPr>
              <a:t>confiabilidade</a:t>
            </a:r>
            <a:r>
              <a:rPr lang="en-US" sz="2400" dirty="0">
                <a:solidFill>
                  <a:srgbClr val="040A24"/>
                </a:solidFill>
                <a:latin typeface="Calibri"/>
                <a:ea typeface="Calibri"/>
                <a:cs typeface="Calibri"/>
              </a:rPr>
              <a:t>?</a:t>
            </a: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Organização</a:t>
            </a:r>
            <a:r>
              <a:rPr lang="en-US" sz="4000" b="1" dirty="0">
                <a:solidFill>
                  <a:srgbClr val="EA4E60"/>
                </a:solidFill>
                <a:latin typeface="Century Gothic"/>
                <a:ea typeface="Century Gothic"/>
                <a:cs typeface="Century Gothic"/>
              </a:rPr>
              <a:t> da Chain</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pic>
        <p:nvPicPr>
          <p:cNvPr id="3" name="Imagem 3" descr="Ícone&#10;&#10;Descrição gerada automaticamente">
            <a:extLst>
              <a:ext uri="{FF2B5EF4-FFF2-40B4-BE49-F238E27FC236}">
                <a16:creationId xmlns:a16="http://schemas.microsoft.com/office/drawing/2014/main" id="{43B8706C-DA16-ACF9-78B3-65BB5FEE8920}"/>
              </a:ext>
            </a:extLst>
          </p:cNvPr>
          <p:cNvPicPr>
            <a:picLocks noChangeAspect="1"/>
          </p:cNvPicPr>
          <p:nvPr/>
        </p:nvPicPr>
        <p:blipFill>
          <a:blip r:embed="rId4"/>
          <a:stretch>
            <a:fillRect/>
          </a:stretch>
        </p:blipFill>
        <p:spPr>
          <a:xfrm>
            <a:off x="614363" y="3964305"/>
            <a:ext cx="1110615" cy="1078230"/>
          </a:xfrm>
          <a:prstGeom prst="rect">
            <a:avLst/>
          </a:prstGeom>
        </p:spPr>
      </p:pic>
      <p:sp>
        <p:nvSpPr>
          <p:cNvPr id="4" name="Retângulo: Cantos Arredondados 3">
            <a:extLst>
              <a:ext uri="{FF2B5EF4-FFF2-40B4-BE49-F238E27FC236}">
                <a16:creationId xmlns:a16="http://schemas.microsoft.com/office/drawing/2014/main" id="{CCA766E2-9D7D-C10E-F7CA-6E6DCF583962}"/>
              </a:ext>
            </a:extLst>
          </p:cNvPr>
          <p:cNvSpPr/>
          <p:nvPr/>
        </p:nvSpPr>
        <p:spPr>
          <a:xfrm>
            <a:off x="7160895" y="2105025"/>
            <a:ext cx="1478280" cy="9296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cs typeface="Arial"/>
              </a:rPr>
              <a:t>Blocos</a:t>
            </a:r>
            <a:endParaRPr lang="pt-BR" dirty="0"/>
          </a:p>
        </p:txBody>
      </p:sp>
      <p:sp>
        <p:nvSpPr>
          <p:cNvPr id="5" name="Seta: Curva para a Direita 4">
            <a:extLst>
              <a:ext uri="{FF2B5EF4-FFF2-40B4-BE49-F238E27FC236}">
                <a16:creationId xmlns:a16="http://schemas.microsoft.com/office/drawing/2014/main" id="{47CB46B5-4DED-C343-D74E-939FE7263583}"/>
              </a:ext>
            </a:extLst>
          </p:cNvPr>
          <p:cNvSpPr/>
          <p:nvPr/>
        </p:nvSpPr>
        <p:spPr>
          <a:xfrm rot="14820000">
            <a:off x="6131043" y="2125661"/>
            <a:ext cx="830580" cy="3589020"/>
          </a:xfrm>
          <a:prstGeom prst="curv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6" name="Retângulo: Cantos Arredondados 5">
            <a:extLst>
              <a:ext uri="{FF2B5EF4-FFF2-40B4-BE49-F238E27FC236}">
                <a16:creationId xmlns:a16="http://schemas.microsoft.com/office/drawing/2014/main" id="{063B1855-8BD7-FEC0-10E0-034336D2F271}"/>
              </a:ext>
            </a:extLst>
          </p:cNvPr>
          <p:cNvSpPr/>
          <p:nvPr/>
        </p:nvSpPr>
        <p:spPr>
          <a:xfrm>
            <a:off x="2042160" y="4133850"/>
            <a:ext cx="2926080" cy="723900"/>
          </a:xfrm>
          <a:prstGeom prst="roundRect">
            <a:avLst/>
          </a:prstGeom>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dirty="0">
                <a:cs typeface="Arial"/>
              </a:rPr>
              <a:t>Transações </a:t>
            </a:r>
            <a:endParaRPr lang="pt-BR" sz="1800" dirty="0"/>
          </a:p>
        </p:txBody>
      </p:sp>
    </p:spTree>
    <p:extLst>
      <p:ext uri="{BB962C8B-B14F-4D97-AF65-F5344CB8AC3E}">
        <p14:creationId xmlns:p14="http://schemas.microsoft.com/office/powerpoint/2010/main" val="2935658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7" name="Imagem 7">
            <a:extLst>
              <a:ext uri="{FF2B5EF4-FFF2-40B4-BE49-F238E27FC236}">
                <a16:creationId xmlns:a16="http://schemas.microsoft.com/office/drawing/2014/main" id="{E83ADE67-15BB-C8A4-E086-C8BD1AF20EAC}"/>
              </a:ext>
            </a:extLst>
          </p:cNvPr>
          <p:cNvPicPr>
            <a:picLocks noChangeAspect="1"/>
          </p:cNvPicPr>
          <p:nvPr/>
        </p:nvPicPr>
        <p:blipFill>
          <a:blip r:embed="rId3"/>
          <a:stretch>
            <a:fillRect/>
          </a:stretch>
        </p:blipFill>
        <p:spPr>
          <a:xfrm>
            <a:off x="5996940" y="2007870"/>
            <a:ext cx="1104900" cy="1104900"/>
          </a:xfrm>
          <a:prstGeom prst="rect">
            <a:avLst/>
          </a:prstGeom>
        </p:spPr>
      </p:pic>
      <p:sp>
        <p:nvSpPr>
          <p:cNvPr id="203" name="Google Shape;203;g109ffa863cd_0_328"/>
          <p:cNvSpPr txBox="1"/>
          <p:nvPr/>
        </p:nvSpPr>
        <p:spPr>
          <a:xfrm>
            <a:off x="565525" y="1522313"/>
            <a:ext cx="7990877" cy="2761217"/>
          </a:xfrm>
          <a:prstGeom prst="rect">
            <a:avLst/>
          </a:prstGeom>
          <a:noFill/>
          <a:ln>
            <a:noFill/>
          </a:ln>
        </p:spPr>
        <p:txBody>
          <a:bodyPr spcFirstLastPara="1" wrap="square" lIns="91425" tIns="91425" rIns="91425" bIns="91425" anchor="ctr" anchorCtr="0">
            <a:noAutofit/>
          </a:bodyPr>
          <a:lstStyle/>
          <a:p>
            <a:pPr marL="342900" indent="-342900" algn="just">
              <a:lnSpc>
                <a:spcPct val="115000"/>
              </a:lnSpc>
              <a:spcBef>
                <a:spcPts val="1000"/>
              </a:spcBef>
              <a:buChar char="•"/>
            </a:pPr>
            <a:r>
              <a:rPr lang="en-US" sz="2400" dirty="0">
                <a:solidFill>
                  <a:srgbClr val="040A24"/>
                </a:solidFill>
                <a:latin typeface="Calibri"/>
                <a:ea typeface="Calibri"/>
                <a:cs typeface="Calibri"/>
              </a:rPr>
              <a:t>Como </a:t>
            </a:r>
            <a:r>
              <a:rPr lang="en-US" sz="2400" dirty="0" err="1">
                <a:solidFill>
                  <a:srgbClr val="040A24"/>
                </a:solidFill>
                <a:latin typeface="Calibri"/>
                <a:ea typeface="Calibri"/>
                <a:cs typeface="Calibri"/>
              </a:rPr>
              <a:t>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eventos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são</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registrados</a:t>
            </a:r>
            <a:r>
              <a:rPr lang="en-US" sz="2400" dirty="0">
                <a:solidFill>
                  <a:srgbClr val="040A24"/>
                </a:solidFill>
                <a:latin typeface="Calibri"/>
                <a:ea typeface="Calibri"/>
                <a:cs typeface="Calibri"/>
              </a:rPr>
              <a:t>?</a:t>
            </a:r>
            <a:endParaRPr lang="pt-BR"/>
          </a:p>
          <a:p>
            <a:pPr marL="342900" indent="-342900" algn="just">
              <a:lnSpc>
                <a:spcPct val="114999"/>
              </a:lnSpc>
              <a:spcBef>
                <a:spcPts val="1000"/>
              </a:spcBef>
              <a:buChar char="•"/>
            </a:pPr>
            <a:r>
              <a:rPr lang="en-US" sz="2400" dirty="0">
                <a:solidFill>
                  <a:srgbClr val="040A24"/>
                </a:solidFill>
                <a:latin typeface="Calibri"/>
                <a:ea typeface="Calibri"/>
                <a:cs typeface="Calibri"/>
              </a:rPr>
              <a:t>Qual a </a:t>
            </a:r>
            <a:r>
              <a:rPr lang="en-US" sz="2400" dirty="0" err="1">
                <a:solidFill>
                  <a:srgbClr val="040A24"/>
                </a:solidFill>
                <a:latin typeface="Calibri"/>
                <a:ea typeface="Calibri"/>
                <a:cs typeface="Calibri"/>
              </a:rPr>
              <a:t>estrutura</a:t>
            </a:r>
            <a:r>
              <a:rPr lang="en-US" sz="2400" dirty="0">
                <a:solidFill>
                  <a:srgbClr val="040A24"/>
                </a:solidFill>
                <a:latin typeface="Calibri"/>
                <a:ea typeface="Calibri"/>
                <a:cs typeface="Calibri"/>
              </a:rPr>
              <a:t>?</a:t>
            </a:r>
          </a:p>
          <a:p>
            <a:pPr marL="342900" indent="-342900" algn="just">
              <a:lnSpc>
                <a:spcPct val="114999"/>
              </a:lnSpc>
              <a:spcBef>
                <a:spcPts val="1000"/>
              </a:spcBef>
              <a:buChar char="•"/>
            </a:pPr>
            <a:r>
              <a:rPr lang="en-US" sz="2400" dirty="0">
                <a:solidFill>
                  <a:srgbClr val="040A24"/>
                </a:solidFill>
                <a:latin typeface="Calibri"/>
                <a:ea typeface="Calibri"/>
                <a:cs typeface="Calibri"/>
              </a:rPr>
              <a:t>Como </a:t>
            </a:r>
            <a:r>
              <a:rPr lang="en-US" sz="2400" dirty="0" err="1">
                <a:solidFill>
                  <a:srgbClr val="040A24"/>
                </a:solidFill>
                <a:latin typeface="Calibri"/>
                <a:ea typeface="Calibri"/>
                <a:cs typeface="Calibri"/>
              </a:rPr>
              <a:t>garantir</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sua</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autenticidade</a:t>
            </a:r>
            <a:r>
              <a:rPr lang="en-US" sz="2400" dirty="0">
                <a:solidFill>
                  <a:srgbClr val="040A24"/>
                </a:solidFill>
                <a:latin typeface="Calibri"/>
                <a:ea typeface="Calibri"/>
                <a:cs typeface="Calibri"/>
              </a:rPr>
              <a:t> e </a:t>
            </a:r>
            <a:r>
              <a:rPr lang="en-US" sz="2400" dirty="0" err="1">
                <a:solidFill>
                  <a:srgbClr val="040A24"/>
                </a:solidFill>
                <a:latin typeface="Calibri"/>
                <a:ea typeface="Calibri"/>
                <a:cs typeface="Calibri"/>
              </a:rPr>
              <a:t>confiabilidade</a:t>
            </a:r>
            <a:r>
              <a:rPr lang="en-US" sz="2400" dirty="0">
                <a:solidFill>
                  <a:srgbClr val="040A24"/>
                </a:solidFill>
                <a:latin typeface="Calibri"/>
                <a:ea typeface="Calibri"/>
                <a:cs typeface="Calibri"/>
              </a:rPr>
              <a:t>?</a:t>
            </a: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Organização</a:t>
            </a:r>
            <a:r>
              <a:rPr lang="en-US" sz="4000" b="1" dirty="0">
                <a:solidFill>
                  <a:srgbClr val="EA4E60"/>
                </a:solidFill>
                <a:latin typeface="Century Gothic"/>
                <a:ea typeface="Century Gothic"/>
                <a:cs typeface="Century Gothic"/>
              </a:rPr>
              <a:t> da Chain</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3" name="Imagem 3" descr="Ícone&#10;&#10;Descrição gerada automaticamente">
            <a:extLst>
              <a:ext uri="{FF2B5EF4-FFF2-40B4-BE49-F238E27FC236}">
                <a16:creationId xmlns:a16="http://schemas.microsoft.com/office/drawing/2014/main" id="{43B8706C-DA16-ACF9-78B3-65BB5FEE8920}"/>
              </a:ext>
            </a:extLst>
          </p:cNvPr>
          <p:cNvPicPr>
            <a:picLocks noChangeAspect="1"/>
          </p:cNvPicPr>
          <p:nvPr/>
        </p:nvPicPr>
        <p:blipFill>
          <a:blip r:embed="rId4"/>
          <a:stretch>
            <a:fillRect/>
          </a:stretch>
        </p:blipFill>
        <p:spPr>
          <a:xfrm>
            <a:off x="614363" y="3964305"/>
            <a:ext cx="1110615" cy="1078230"/>
          </a:xfrm>
          <a:prstGeom prst="rect">
            <a:avLst/>
          </a:prstGeom>
        </p:spPr>
      </p:pic>
      <p:sp>
        <p:nvSpPr>
          <p:cNvPr id="4" name="Retângulo: Cantos Arredondados 3">
            <a:extLst>
              <a:ext uri="{FF2B5EF4-FFF2-40B4-BE49-F238E27FC236}">
                <a16:creationId xmlns:a16="http://schemas.microsoft.com/office/drawing/2014/main" id="{CCA766E2-9D7D-C10E-F7CA-6E6DCF583962}"/>
              </a:ext>
            </a:extLst>
          </p:cNvPr>
          <p:cNvSpPr/>
          <p:nvPr/>
        </p:nvSpPr>
        <p:spPr>
          <a:xfrm>
            <a:off x="7160895" y="2105025"/>
            <a:ext cx="1478280" cy="9296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cs typeface="Arial"/>
              </a:rPr>
              <a:t>Blocos</a:t>
            </a:r>
            <a:endParaRPr lang="pt-BR" dirty="0"/>
          </a:p>
        </p:txBody>
      </p:sp>
      <p:sp>
        <p:nvSpPr>
          <p:cNvPr id="5" name="Seta: Curva para a Direita 4">
            <a:extLst>
              <a:ext uri="{FF2B5EF4-FFF2-40B4-BE49-F238E27FC236}">
                <a16:creationId xmlns:a16="http://schemas.microsoft.com/office/drawing/2014/main" id="{47CB46B5-4DED-C343-D74E-939FE7263583}"/>
              </a:ext>
            </a:extLst>
          </p:cNvPr>
          <p:cNvSpPr/>
          <p:nvPr/>
        </p:nvSpPr>
        <p:spPr>
          <a:xfrm rot="14820000">
            <a:off x="6131043" y="2125661"/>
            <a:ext cx="830580" cy="3589020"/>
          </a:xfrm>
          <a:prstGeom prst="curved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6" name="Retângulo: Cantos Arredondados 5">
            <a:extLst>
              <a:ext uri="{FF2B5EF4-FFF2-40B4-BE49-F238E27FC236}">
                <a16:creationId xmlns:a16="http://schemas.microsoft.com/office/drawing/2014/main" id="{063B1855-8BD7-FEC0-10E0-034336D2F271}"/>
              </a:ext>
            </a:extLst>
          </p:cNvPr>
          <p:cNvSpPr/>
          <p:nvPr/>
        </p:nvSpPr>
        <p:spPr>
          <a:xfrm>
            <a:off x="2042160" y="4133850"/>
            <a:ext cx="2926080" cy="723900"/>
          </a:xfrm>
          <a:prstGeom prst="roundRect">
            <a:avLst/>
          </a:prstGeom>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dirty="0">
                <a:cs typeface="Arial"/>
              </a:rPr>
              <a:t>Transações </a:t>
            </a:r>
            <a:endParaRPr lang="pt-BR" sz="1800" dirty="0"/>
          </a:p>
        </p:txBody>
      </p:sp>
      <p:sp>
        <p:nvSpPr>
          <p:cNvPr id="2" name="Retângulo: Cantos Arredondados 1">
            <a:extLst>
              <a:ext uri="{FF2B5EF4-FFF2-40B4-BE49-F238E27FC236}">
                <a16:creationId xmlns:a16="http://schemas.microsoft.com/office/drawing/2014/main" id="{CBFB1FE1-B0A8-F573-BD8A-E91805566A06}"/>
              </a:ext>
            </a:extLst>
          </p:cNvPr>
          <p:cNvSpPr/>
          <p:nvPr/>
        </p:nvSpPr>
        <p:spPr>
          <a:xfrm>
            <a:off x="6554337" y="1287154"/>
            <a:ext cx="1774209" cy="6397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dirty="0" err="1">
                <a:latin typeface="Calibri"/>
                <a:cs typeface="Arial"/>
              </a:rPr>
              <a:t>Timestamp</a:t>
            </a:r>
            <a:endParaRPr lang="pt-BR" sz="1800">
              <a:latin typeface="Calibri"/>
              <a:cs typeface="Calibri"/>
            </a:endParaRPr>
          </a:p>
        </p:txBody>
      </p:sp>
    </p:spTree>
    <p:extLst>
      <p:ext uri="{BB962C8B-B14F-4D97-AF65-F5344CB8AC3E}">
        <p14:creationId xmlns:p14="http://schemas.microsoft.com/office/powerpoint/2010/main" val="1035236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Encadeamento</a:t>
            </a:r>
            <a:r>
              <a:rPr lang="en-US" sz="4000" b="1" dirty="0">
                <a:solidFill>
                  <a:srgbClr val="EA4E60"/>
                </a:solidFill>
                <a:latin typeface="Century Gothic"/>
                <a:ea typeface="Century Gothic"/>
                <a:cs typeface="Century Gothic"/>
              </a:rPr>
              <a:t> dos </a:t>
            </a:r>
            <a:r>
              <a:rPr lang="en-US" sz="4000" b="1" dirty="0" err="1">
                <a:solidFill>
                  <a:srgbClr val="EA4E60"/>
                </a:solidFill>
                <a:latin typeface="Century Gothic"/>
                <a:ea typeface="Century Gothic"/>
                <a:cs typeface="Century Gothic"/>
              </a:rPr>
              <a:t>Blocos</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2" name="Imagem 2" descr="Diagrama&#10;&#10;Descrição gerada automaticamente">
            <a:extLst>
              <a:ext uri="{FF2B5EF4-FFF2-40B4-BE49-F238E27FC236}">
                <a16:creationId xmlns:a16="http://schemas.microsoft.com/office/drawing/2014/main" id="{8ACD356A-470A-9EAD-D5DD-9AF87B2C11AA}"/>
              </a:ext>
            </a:extLst>
          </p:cNvPr>
          <p:cNvPicPr>
            <a:picLocks noChangeAspect="1"/>
          </p:cNvPicPr>
          <p:nvPr/>
        </p:nvPicPr>
        <p:blipFill>
          <a:blip r:embed="rId3"/>
          <a:stretch>
            <a:fillRect/>
          </a:stretch>
        </p:blipFill>
        <p:spPr>
          <a:xfrm>
            <a:off x="1065363" y="2069502"/>
            <a:ext cx="7013275" cy="2236778"/>
          </a:xfrm>
          <a:prstGeom prst="rect">
            <a:avLst/>
          </a:prstGeom>
        </p:spPr>
      </p:pic>
    </p:spTree>
    <p:extLst>
      <p:ext uri="{BB962C8B-B14F-4D97-AF65-F5344CB8AC3E}">
        <p14:creationId xmlns:p14="http://schemas.microsoft.com/office/powerpoint/2010/main" val="840874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rPr>
              <a:t>Tempo x Segurança</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3" name="Imagem 3" descr="Gráfico de caixa estreita&#10;&#10;Descrição gerada automaticamente">
            <a:extLst>
              <a:ext uri="{FF2B5EF4-FFF2-40B4-BE49-F238E27FC236}">
                <a16:creationId xmlns:a16="http://schemas.microsoft.com/office/drawing/2014/main" id="{92A07F83-82B8-9F58-5F64-F1606CB4CA73}"/>
              </a:ext>
            </a:extLst>
          </p:cNvPr>
          <p:cNvPicPr>
            <a:picLocks noChangeAspect="1"/>
          </p:cNvPicPr>
          <p:nvPr/>
        </p:nvPicPr>
        <p:blipFill>
          <a:blip r:embed="rId3"/>
          <a:stretch>
            <a:fillRect/>
          </a:stretch>
        </p:blipFill>
        <p:spPr>
          <a:xfrm>
            <a:off x="1565119" y="1605107"/>
            <a:ext cx="6010454" cy="3395320"/>
          </a:xfrm>
          <a:prstGeom prst="rect">
            <a:avLst/>
          </a:prstGeom>
        </p:spPr>
      </p:pic>
      <p:sp>
        <p:nvSpPr>
          <p:cNvPr id="4" name="CaixaDeTexto 3">
            <a:extLst>
              <a:ext uri="{FF2B5EF4-FFF2-40B4-BE49-F238E27FC236}">
                <a16:creationId xmlns:a16="http://schemas.microsoft.com/office/drawing/2014/main" id="{A1C58770-01CC-23CA-8FAC-BF85D4D72C9F}"/>
              </a:ext>
            </a:extLst>
          </p:cNvPr>
          <p:cNvSpPr txBox="1"/>
          <p:nvPr/>
        </p:nvSpPr>
        <p:spPr>
          <a:xfrm>
            <a:off x="453788" y="451826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dirty="0"/>
              <a:t>C. </a:t>
            </a:r>
            <a:r>
              <a:rPr lang="pt-BR" dirty="0" err="1"/>
              <a:t>Mohan</a:t>
            </a:r>
          </a:p>
        </p:txBody>
      </p:sp>
    </p:spTree>
    <p:extLst>
      <p:ext uri="{BB962C8B-B14F-4D97-AF65-F5344CB8AC3E}">
        <p14:creationId xmlns:p14="http://schemas.microsoft.com/office/powerpoint/2010/main" val="3522832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5B07B0AC-0CE6-228F-B7D9-24FDBDF6C828}"/>
              </a:ext>
            </a:extLst>
          </p:cNvPr>
          <p:cNvPicPr>
            <a:picLocks noChangeAspect="1"/>
          </p:cNvPicPr>
          <p:nvPr/>
        </p:nvPicPr>
        <p:blipFill>
          <a:blip r:embed="rId3"/>
          <a:stretch>
            <a:fillRect/>
          </a:stretch>
        </p:blipFill>
        <p:spPr>
          <a:xfrm>
            <a:off x="2729168" y="2127798"/>
            <a:ext cx="6096717" cy="2927825"/>
          </a:xfrm>
          <a:prstGeom prst="rect">
            <a:avLst/>
          </a:prstGeom>
        </p:spPr>
      </p:pic>
      <p:sp>
        <p:nvSpPr>
          <p:cNvPr id="203" name="Google Shape;203;g109ffa863cd_0_328"/>
          <p:cNvSpPr txBox="1"/>
          <p:nvPr/>
        </p:nvSpPr>
        <p:spPr>
          <a:xfrm>
            <a:off x="565525" y="1826107"/>
            <a:ext cx="3390985" cy="593306"/>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dirty="0">
                <a:solidFill>
                  <a:srgbClr val="040A24"/>
                </a:solidFill>
                <a:latin typeface="Calibri"/>
                <a:ea typeface="Calibri"/>
                <a:cs typeface="Calibri"/>
              </a:rPr>
              <a:t>Ato de </a:t>
            </a:r>
            <a:r>
              <a:rPr lang="en-US" sz="2400" dirty="0" err="1">
                <a:solidFill>
                  <a:srgbClr val="040A24"/>
                </a:solidFill>
                <a:latin typeface="Calibri"/>
                <a:ea typeface="Calibri"/>
                <a:cs typeface="Calibri"/>
              </a:rPr>
              <a:t>transigir</a:t>
            </a:r>
            <a:endParaRPr lang="en-US" sz="2400" b="0" i="0" u="none" strike="noStrike" cap="none" dirty="0" err="1">
              <a:solidFill>
                <a:srgbClr val="040A24"/>
              </a:solidFill>
              <a:latin typeface="Calibri"/>
              <a:ea typeface="Calibri"/>
              <a:cs typeface="Calibri"/>
            </a:endParaRP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Transações</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38</a:t>
            </a:fld>
            <a:r>
              <a:rPr lang="en-US"/>
              <a:t>]</a:t>
            </a:r>
            <a:endParaRPr/>
          </a:p>
        </p:txBody>
      </p:sp>
      <p:sp>
        <p:nvSpPr>
          <p:cNvPr id="2" name="Google Shape;203;g109ffa863cd_0_328">
            <a:extLst>
              <a:ext uri="{FF2B5EF4-FFF2-40B4-BE49-F238E27FC236}">
                <a16:creationId xmlns:a16="http://schemas.microsoft.com/office/drawing/2014/main" id="{6291C936-568A-53F1-EB25-311725048A06}"/>
              </a:ext>
            </a:extLst>
          </p:cNvPr>
          <p:cNvSpPr txBox="1"/>
          <p:nvPr/>
        </p:nvSpPr>
        <p:spPr>
          <a:xfrm>
            <a:off x="3354786" y="1374024"/>
            <a:ext cx="3390985" cy="593306"/>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dirty="0" err="1">
                <a:solidFill>
                  <a:srgbClr val="040A24"/>
                </a:solidFill>
                <a:latin typeface="Calibri"/>
                <a:ea typeface="Calibri"/>
                <a:cs typeface="Calibri"/>
              </a:rPr>
              <a:t>Acordo</a:t>
            </a:r>
            <a:endParaRPr lang="en-US" sz="2400" b="0" i="0" u="none" strike="noStrike" cap="none" dirty="0" err="1">
              <a:solidFill>
                <a:srgbClr val="040A24"/>
              </a:solidFill>
              <a:latin typeface="Calibri"/>
              <a:ea typeface="Calibri"/>
              <a:cs typeface="Calibri"/>
            </a:endParaRPr>
          </a:p>
        </p:txBody>
      </p:sp>
      <p:sp>
        <p:nvSpPr>
          <p:cNvPr id="4" name="Google Shape;203;g109ffa863cd_0_328">
            <a:extLst>
              <a:ext uri="{FF2B5EF4-FFF2-40B4-BE49-F238E27FC236}">
                <a16:creationId xmlns:a16="http://schemas.microsoft.com/office/drawing/2014/main" id="{86056614-E76F-46F6-8011-E267C51043EE}"/>
              </a:ext>
            </a:extLst>
          </p:cNvPr>
          <p:cNvSpPr txBox="1"/>
          <p:nvPr/>
        </p:nvSpPr>
        <p:spPr>
          <a:xfrm>
            <a:off x="5248413" y="819583"/>
            <a:ext cx="3390985" cy="593306"/>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dirty="0" err="1">
                <a:solidFill>
                  <a:srgbClr val="040A24"/>
                </a:solidFill>
                <a:latin typeface="Calibri"/>
                <a:ea typeface="Calibri"/>
                <a:cs typeface="Calibri"/>
              </a:rPr>
              <a:t>Concessão</a:t>
            </a:r>
            <a:endParaRPr lang="en-US" sz="2400" b="0" i="0" u="none" strike="noStrike" cap="none" dirty="0" err="1">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D411CBD8-1A92-E1A5-98F4-73060CFDE77B}"/>
              </a:ext>
            </a:extLst>
          </p:cNvPr>
          <p:cNvSpPr/>
          <p:nvPr/>
        </p:nvSpPr>
        <p:spPr>
          <a:xfrm>
            <a:off x="523733" y="1756296"/>
            <a:ext cx="2234820" cy="742098"/>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896AB4E5-D151-6BE3-5F67-80577C7E2E65}"/>
              </a:ext>
            </a:extLst>
          </p:cNvPr>
          <p:cNvSpPr/>
          <p:nvPr/>
        </p:nvSpPr>
        <p:spPr>
          <a:xfrm>
            <a:off x="4976315" y="741243"/>
            <a:ext cx="2234820" cy="742098"/>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7" name="Retângulo: Cantos Arredondados 6">
            <a:extLst>
              <a:ext uri="{FF2B5EF4-FFF2-40B4-BE49-F238E27FC236}">
                <a16:creationId xmlns:a16="http://schemas.microsoft.com/office/drawing/2014/main" id="{D68E99E8-609B-516A-8E34-839036C07ECE}"/>
              </a:ext>
            </a:extLst>
          </p:cNvPr>
          <p:cNvSpPr/>
          <p:nvPr/>
        </p:nvSpPr>
        <p:spPr>
          <a:xfrm>
            <a:off x="3125336" y="1321273"/>
            <a:ext cx="1552432" cy="742098"/>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758349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2" name="Imagem 3" descr="Tabela&#10;&#10;Descrição gerada automaticamente">
            <a:extLst>
              <a:ext uri="{FF2B5EF4-FFF2-40B4-BE49-F238E27FC236}">
                <a16:creationId xmlns:a16="http://schemas.microsoft.com/office/drawing/2014/main" id="{AC119051-0114-B434-7D52-A9E59ADB948F}"/>
              </a:ext>
            </a:extLst>
          </p:cNvPr>
          <p:cNvPicPr>
            <a:picLocks noChangeAspect="1"/>
          </p:cNvPicPr>
          <p:nvPr/>
        </p:nvPicPr>
        <p:blipFill>
          <a:blip r:embed="rId3"/>
          <a:stretch>
            <a:fillRect/>
          </a:stretch>
        </p:blipFill>
        <p:spPr>
          <a:xfrm>
            <a:off x="353683" y="1477265"/>
            <a:ext cx="8436633" cy="3547630"/>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Transações</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Tree>
    <p:extLst>
      <p:ext uri="{BB962C8B-B14F-4D97-AF65-F5344CB8AC3E}">
        <p14:creationId xmlns:p14="http://schemas.microsoft.com/office/powerpoint/2010/main" val="601240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8" name="Google Shape;168;p3"/>
          <p:cNvSpPr txBox="1"/>
          <p:nvPr/>
        </p:nvSpPr>
        <p:spPr>
          <a:xfrm>
            <a:off x="565525" y="1857725"/>
            <a:ext cx="8016900" cy="2047200"/>
          </a:xfrm>
          <a:prstGeom prst="rect">
            <a:avLst/>
          </a:prstGeom>
          <a:noFill/>
          <a:ln>
            <a:noFill/>
          </a:ln>
        </p:spPr>
        <p:txBody>
          <a:bodyPr spcFirstLastPara="1" wrap="square" lIns="91425" tIns="91425" rIns="91425" bIns="91425" anchor="ctr" anchorCtr="0">
            <a:noAutofit/>
          </a:bodyPr>
          <a:lstStyle/>
          <a:p>
            <a:pPr marL="76200" lvl="1" algn="just"/>
            <a:r>
              <a:rPr lang="en-US" sz="2400" err="1">
                <a:solidFill>
                  <a:srgbClr val="040A24"/>
                </a:solidFill>
                <a:latin typeface="Calibri"/>
                <a:cs typeface="Calibri"/>
                <a:sym typeface="Calibri"/>
              </a:rPr>
              <a:t>Entender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funcionamento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operacional</a:t>
            </a:r>
            <a:r>
              <a:rPr lang="en-US" sz="2400">
                <a:solidFill>
                  <a:srgbClr val="040A24"/>
                </a:solidFill>
                <a:latin typeface="Calibri"/>
                <a:cs typeface="Calibri"/>
                <a:sym typeface="Calibri"/>
              </a:rPr>
              <a:t> da Blockchain. Assim, </a:t>
            </a:r>
            <a:r>
              <a:rPr lang="en-US" sz="2400" err="1">
                <a:solidFill>
                  <a:srgbClr val="040A24"/>
                </a:solidFill>
                <a:latin typeface="Calibri"/>
                <a:cs typeface="Calibri"/>
                <a:sym typeface="Calibri"/>
              </a:rPr>
              <a:t>estaremos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estudando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temas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como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estrutura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validação</a:t>
            </a:r>
            <a:r>
              <a:rPr lang="en-US" sz="2400">
                <a:solidFill>
                  <a:srgbClr val="040A24"/>
                </a:solidFill>
                <a:latin typeface="Calibri"/>
                <a:cs typeface="Calibri"/>
                <a:sym typeface="Calibri"/>
              </a:rPr>
              <a:t> de </a:t>
            </a:r>
            <a:r>
              <a:rPr lang="en-US" sz="2400" err="1">
                <a:solidFill>
                  <a:srgbClr val="040A24"/>
                </a:solidFill>
                <a:latin typeface="Calibri"/>
                <a:cs typeface="Calibri"/>
                <a:sym typeface="Calibri"/>
              </a:rPr>
              <a:t>transações</a:t>
            </a:r>
            <a:r>
              <a:rPr lang="en-US" sz="2400">
                <a:solidFill>
                  <a:srgbClr val="040A24"/>
                </a:solidFill>
                <a:latin typeface="Calibri"/>
                <a:cs typeface="Calibri"/>
                <a:sym typeface="Calibri"/>
              </a:rPr>
              <a:t> e </a:t>
            </a:r>
            <a:r>
              <a:rPr lang="en-US" sz="2400" err="1">
                <a:solidFill>
                  <a:srgbClr val="040A24"/>
                </a:solidFill>
                <a:latin typeface="Calibri"/>
                <a:cs typeface="Calibri"/>
                <a:sym typeface="Calibri"/>
              </a:rPr>
              <a:t>blocos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sistemas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distribuídos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mecanismos</a:t>
            </a:r>
            <a:r>
              <a:rPr lang="en-US" sz="2400">
                <a:solidFill>
                  <a:srgbClr val="040A24"/>
                </a:solidFill>
                <a:latin typeface="Calibri"/>
                <a:cs typeface="Calibri"/>
                <a:sym typeface="Calibri"/>
              </a:rPr>
              <a:t> de </a:t>
            </a:r>
            <a:r>
              <a:rPr lang="en-US" sz="2400" err="1">
                <a:solidFill>
                  <a:srgbClr val="040A24"/>
                </a:solidFill>
                <a:latin typeface="Calibri"/>
                <a:cs typeface="Calibri"/>
                <a:sym typeface="Calibri"/>
              </a:rPr>
              <a:t>consenso</a:t>
            </a:r>
            <a:r>
              <a:rPr lang="en-US" sz="2400">
                <a:solidFill>
                  <a:srgbClr val="040A24"/>
                </a:solidFill>
                <a:latin typeface="Calibri"/>
                <a:cs typeface="Calibri"/>
                <a:sym typeface="Calibri"/>
              </a:rPr>
              <a:t> entre outros </a:t>
            </a:r>
            <a:r>
              <a:rPr lang="en-US" sz="2400" err="1">
                <a:solidFill>
                  <a:srgbClr val="040A24"/>
                </a:solidFill>
                <a:latin typeface="Calibri"/>
                <a:cs typeface="Calibri"/>
                <a:sym typeface="Calibri"/>
              </a:rPr>
              <a:t>conceitos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relacionados</a:t>
            </a:r>
            <a:r>
              <a:rPr lang="en-US" sz="2400">
                <a:solidFill>
                  <a:srgbClr val="040A24"/>
                </a:solidFill>
                <a:latin typeface="Calibri"/>
                <a:cs typeface="Calibri"/>
                <a:sym typeface="Calibri"/>
              </a:rPr>
              <a:t>.</a:t>
            </a:r>
            <a:endParaRPr lang="pt-BR"/>
          </a:p>
        </p:txBody>
      </p:sp>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a:t>
            </a:fld>
            <a:r>
              <a:rPr lang="en-US"/>
              <a: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2" name="Imagem 5" descr="Diagrama&#10;&#10;Descrição gerada automaticamente">
            <a:extLst>
              <a:ext uri="{FF2B5EF4-FFF2-40B4-BE49-F238E27FC236}">
                <a16:creationId xmlns:a16="http://schemas.microsoft.com/office/drawing/2014/main" id="{A0F4CDA9-C82F-08AF-2E92-BC6F53AD3E49}"/>
              </a:ext>
            </a:extLst>
          </p:cNvPr>
          <p:cNvPicPr>
            <a:picLocks noChangeAspect="1"/>
          </p:cNvPicPr>
          <p:nvPr/>
        </p:nvPicPr>
        <p:blipFill>
          <a:blip r:embed="rId3"/>
          <a:stretch>
            <a:fillRect/>
          </a:stretch>
        </p:blipFill>
        <p:spPr>
          <a:xfrm>
            <a:off x="1477371" y="874737"/>
            <a:ext cx="6786348" cy="4110534"/>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rPr>
              <a:t>Work</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3" name="CaixaDeTexto 2">
            <a:extLst>
              <a:ext uri="{FF2B5EF4-FFF2-40B4-BE49-F238E27FC236}">
                <a16:creationId xmlns:a16="http://schemas.microsoft.com/office/drawing/2014/main" id="{AEE52FBD-0EF5-B1D0-0C89-CF411833EA6D}"/>
              </a:ext>
            </a:extLst>
          </p:cNvPr>
          <p:cNvSpPr txBox="1"/>
          <p:nvPr/>
        </p:nvSpPr>
        <p:spPr>
          <a:xfrm>
            <a:off x="1946512" y="47144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NISTIR 8202</a:t>
            </a:r>
            <a:endParaRPr lang="pt-BR"/>
          </a:p>
        </p:txBody>
      </p:sp>
    </p:spTree>
    <p:extLst>
      <p:ext uri="{BB962C8B-B14F-4D97-AF65-F5344CB8AC3E}">
        <p14:creationId xmlns:p14="http://schemas.microsoft.com/office/powerpoint/2010/main" val="3119849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160EB57A-0DEC-DD07-C022-1338F55148EB}"/>
              </a:ext>
            </a:extLst>
          </p:cNvPr>
          <p:cNvPicPr>
            <a:picLocks noChangeAspect="1"/>
          </p:cNvPicPr>
          <p:nvPr/>
        </p:nvPicPr>
        <p:blipFill>
          <a:blip r:embed="rId3"/>
          <a:stretch>
            <a:fillRect/>
          </a:stretch>
        </p:blipFill>
        <p:spPr>
          <a:xfrm>
            <a:off x="1647967" y="836188"/>
            <a:ext cx="6445155" cy="4238809"/>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rPr>
              <a:t>Work</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41</a:t>
            </a:fld>
            <a:r>
              <a:rPr lang="en-US" dirty="0"/>
              <a:t>]</a:t>
            </a:r>
            <a:endParaRPr dirty="0"/>
          </a:p>
        </p:txBody>
      </p:sp>
      <p:sp>
        <p:nvSpPr>
          <p:cNvPr id="4" name="CaixaDeTexto 3">
            <a:extLst>
              <a:ext uri="{FF2B5EF4-FFF2-40B4-BE49-F238E27FC236}">
                <a16:creationId xmlns:a16="http://schemas.microsoft.com/office/drawing/2014/main" id="{66E417D0-98AC-C74E-9A22-871FBA37D215}"/>
              </a:ext>
            </a:extLst>
          </p:cNvPr>
          <p:cNvSpPr txBox="1"/>
          <p:nvPr/>
        </p:nvSpPr>
        <p:spPr>
          <a:xfrm>
            <a:off x="1946512" y="47144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NISTIR 8202</a:t>
            </a:r>
            <a:endParaRPr lang="pt-BR" dirty="0"/>
          </a:p>
        </p:txBody>
      </p:sp>
    </p:spTree>
    <p:extLst>
      <p:ext uri="{BB962C8B-B14F-4D97-AF65-F5344CB8AC3E}">
        <p14:creationId xmlns:p14="http://schemas.microsoft.com/office/powerpoint/2010/main" val="3988278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2" name="Imagem 3" descr="Diagrama&#10;&#10;Descrição gerada automaticamente">
            <a:extLst>
              <a:ext uri="{FF2B5EF4-FFF2-40B4-BE49-F238E27FC236}">
                <a16:creationId xmlns:a16="http://schemas.microsoft.com/office/drawing/2014/main" id="{890DCFD4-2BF8-784B-FF3B-931B25F9E13A}"/>
              </a:ext>
            </a:extLst>
          </p:cNvPr>
          <p:cNvPicPr>
            <a:picLocks noChangeAspect="1"/>
          </p:cNvPicPr>
          <p:nvPr/>
        </p:nvPicPr>
        <p:blipFill>
          <a:blip r:embed="rId3"/>
          <a:stretch>
            <a:fillRect/>
          </a:stretch>
        </p:blipFill>
        <p:spPr>
          <a:xfrm>
            <a:off x="1647968" y="778918"/>
            <a:ext cx="6393975" cy="4293644"/>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rPr>
              <a:t>Work</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42</a:t>
            </a:fld>
            <a:r>
              <a:rPr lang="en-US" dirty="0"/>
              <a:t>]</a:t>
            </a:r>
            <a:endParaRPr dirty="0"/>
          </a:p>
        </p:txBody>
      </p:sp>
      <p:sp>
        <p:nvSpPr>
          <p:cNvPr id="4" name="CaixaDeTexto 3">
            <a:extLst>
              <a:ext uri="{FF2B5EF4-FFF2-40B4-BE49-F238E27FC236}">
                <a16:creationId xmlns:a16="http://schemas.microsoft.com/office/drawing/2014/main" id="{B0631B2D-BD23-1DBF-CF63-E15C1CCA9A60}"/>
              </a:ext>
            </a:extLst>
          </p:cNvPr>
          <p:cNvSpPr txBox="1"/>
          <p:nvPr/>
        </p:nvSpPr>
        <p:spPr>
          <a:xfrm>
            <a:off x="1946512" y="47144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NISTIR 8202</a:t>
            </a:r>
            <a:endParaRPr lang="pt-BR"/>
          </a:p>
        </p:txBody>
      </p:sp>
    </p:spTree>
    <p:extLst>
      <p:ext uri="{BB962C8B-B14F-4D97-AF65-F5344CB8AC3E}">
        <p14:creationId xmlns:p14="http://schemas.microsoft.com/office/powerpoint/2010/main" val="3526935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7E661E0D-CC6D-AF8E-9608-2D0B6E2EB4C4}"/>
              </a:ext>
            </a:extLst>
          </p:cNvPr>
          <p:cNvPicPr>
            <a:picLocks noChangeAspect="1"/>
          </p:cNvPicPr>
          <p:nvPr/>
        </p:nvPicPr>
        <p:blipFill>
          <a:blip r:embed="rId3"/>
          <a:stretch>
            <a:fillRect/>
          </a:stretch>
        </p:blipFill>
        <p:spPr>
          <a:xfrm>
            <a:off x="1426191" y="824137"/>
            <a:ext cx="6701051" cy="4211736"/>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rPr>
              <a:t>Work</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sp>
        <p:nvSpPr>
          <p:cNvPr id="3" name="CaixaDeTexto 2">
            <a:extLst>
              <a:ext uri="{FF2B5EF4-FFF2-40B4-BE49-F238E27FC236}">
                <a16:creationId xmlns:a16="http://schemas.microsoft.com/office/drawing/2014/main" id="{273670F8-65F5-9F47-5636-3ECD787B7F8E}"/>
              </a:ext>
            </a:extLst>
          </p:cNvPr>
          <p:cNvSpPr txBox="1"/>
          <p:nvPr/>
        </p:nvSpPr>
        <p:spPr>
          <a:xfrm>
            <a:off x="1946512" y="47144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NISTIR 8202</a:t>
            </a:r>
            <a:endParaRPr lang="pt-BR"/>
          </a:p>
        </p:txBody>
      </p:sp>
    </p:spTree>
    <p:extLst>
      <p:ext uri="{BB962C8B-B14F-4D97-AF65-F5344CB8AC3E}">
        <p14:creationId xmlns:p14="http://schemas.microsoft.com/office/powerpoint/2010/main" val="2677395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Organização</a:t>
            </a:r>
            <a:r>
              <a:rPr lang="en-US" sz="4000" b="1">
                <a:solidFill>
                  <a:srgbClr val="EA4E60"/>
                </a:solidFill>
                <a:latin typeface="Century Gothic"/>
                <a:ea typeface="Century Gothic"/>
                <a:cs typeface="Century Gothic"/>
              </a:rPr>
              <a:t> das </a:t>
            </a:r>
            <a:r>
              <a:rPr lang="en-US" sz="4000" b="1" err="1">
                <a:solidFill>
                  <a:srgbClr val="EA4E60"/>
                </a:solidFill>
                <a:latin typeface="Century Gothic"/>
                <a:ea typeface="Century Gothic"/>
                <a:cs typeface="Century Gothic"/>
              </a:rPr>
              <a:t>Transações</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3" name="Imagem 3" descr="Diagrama&#10;&#10;Descrição gerada automaticamente">
            <a:extLst>
              <a:ext uri="{FF2B5EF4-FFF2-40B4-BE49-F238E27FC236}">
                <a16:creationId xmlns:a16="http://schemas.microsoft.com/office/drawing/2014/main" id="{85F0DFD7-D2F5-887A-F3F4-79120A4B075B}"/>
              </a:ext>
            </a:extLst>
          </p:cNvPr>
          <p:cNvPicPr>
            <a:picLocks noChangeAspect="1"/>
          </p:cNvPicPr>
          <p:nvPr/>
        </p:nvPicPr>
        <p:blipFill>
          <a:blip r:embed="rId3"/>
          <a:stretch>
            <a:fillRect/>
          </a:stretch>
        </p:blipFill>
        <p:spPr>
          <a:xfrm>
            <a:off x="197893" y="1838938"/>
            <a:ext cx="4432110" cy="2915699"/>
          </a:xfrm>
          <a:prstGeom prst="rect">
            <a:avLst/>
          </a:prstGeom>
        </p:spPr>
      </p:pic>
      <p:pic>
        <p:nvPicPr>
          <p:cNvPr id="4" name="Imagem 4" descr="Diagrama&#10;&#10;Descrição gerada automaticamente">
            <a:extLst>
              <a:ext uri="{FF2B5EF4-FFF2-40B4-BE49-F238E27FC236}">
                <a16:creationId xmlns:a16="http://schemas.microsoft.com/office/drawing/2014/main" id="{691F601D-B211-14DA-46FA-E69E39BAB4A8}"/>
              </a:ext>
            </a:extLst>
          </p:cNvPr>
          <p:cNvPicPr>
            <a:picLocks noChangeAspect="1"/>
          </p:cNvPicPr>
          <p:nvPr/>
        </p:nvPicPr>
        <p:blipFill>
          <a:blip r:embed="rId4"/>
          <a:stretch>
            <a:fillRect/>
          </a:stretch>
        </p:blipFill>
        <p:spPr>
          <a:xfrm>
            <a:off x="4633415" y="1813991"/>
            <a:ext cx="4372401" cy="3067949"/>
          </a:xfrm>
          <a:prstGeom prst="rect">
            <a:avLst/>
          </a:prstGeom>
        </p:spPr>
      </p:pic>
      <p:sp>
        <p:nvSpPr>
          <p:cNvPr id="5" name="CaixaDeTexto 4">
            <a:extLst>
              <a:ext uri="{FF2B5EF4-FFF2-40B4-BE49-F238E27FC236}">
                <a16:creationId xmlns:a16="http://schemas.microsoft.com/office/drawing/2014/main" id="{C6BFBAD8-9512-2E8C-0A97-5FA4AE43A74C}"/>
              </a:ext>
            </a:extLst>
          </p:cNvPr>
          <p:cNvSpPr txBox="1"/>
          <p:nvPr/>
        </p:nvSpPr>
        <p:spPr>
          <a:xfrm>
            <a:off x="1946512" y="47144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NISTIR 8202</a:t>
            </a:r>
            <a:endParaRPr lang="pt-BR"/>
          </a:p>
        </p:txBody>
      </p:sp>
    </p:spTree>
    <p:extLst>
      <p:ext uri="{BB962C8B-B14F-4D97-AF65-F5344CB8AC3E}">
        <p14:creationId xmlns:p14="http://schemas.microsoft.com/office/powerpoint/2010/main" val="831343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pic>
        <p:nvPicPr>
          <p:cNvPr id="2" name="Imagem 4" descr="Diagrama&#10;&#10;Descrição gerada automaticamente">
            <a:extLst>
              <a:ext uri="{FF2B5EF4-FFF2-40B4-BE49-F238E27FC236}">
                <a16:creationId xmlns:a16="http://schemas.microsoft.com/office/drawing/2014/main" id="{E05EC4C9-D35A-BF3E-AD3A-B9611E22701A}"/>
              </a:ext>
            </a:extLst>
          </p:cNvPr>
          <p:cNvPicPr>
            <a:picLocks noChangeAspect="1"/>
          </p:cNvPicPr>
          <p:nvPr/>
        </p:nvPicPr>
        <p:blipFill rotWithShape="1">
          <a:blip r:embed="rId3"/>
          <a:srcRect l="3304" r="7159" b="-711"/>
          <a:stretch/>
        </p:blipFill>
        <p:spPr>
          <a:xfrm>
            <a:off x="888811" y="206812"/>
            <a:ext cx="6939384" cy="4935353"/>
          </a:xfrm>
          <a:prstGeom prst="rect">
            <a:avLst/>
          </a:prstGeom>
        </p:spPr>
      </p:pic>
      <p:sp>
        <p:nvSpPr>
          <p:cNvPr id="4" name="CaixaDeTexto 3">
            <a:extLst>
              <a:ext uri="{FF2B5EF4-FFF2-40B4-BE49-F238E27FC236}">
                <a16:creationId xmlns:a16="http://schemas.microsoft.com/office/drawing/2014/main" id="{0C50C001-0130-C91D-433E-A9F24D68EC41}"/>
              </a:ext>
            </a:extLst>
          </p:cNvPr>
          <p:cNvSpPr txBox="1"/>
          <p:nvPr/>
        </p:nvSpPr>
        <p:spPr>
          <a:xfrm>
            <a:off x="1477370" y="47144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NISTIR 8202</a:t>
            </a:r>
            <a:endParaRPr lang="pt-BR"/>
          </a:p>
        </p:txBody>
      </p:sp>
    </p:spTree>
    <p:extLst>
      <p:ext uri="{BB962C8B-B14F-4D97-AF65-F5344CB8AC3E}">
        <p14:creationId xmlns:p14="http://schemas.microsoft.com/office/powerpoint/2010/main" val="2377242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Fundamentos</a:t>
            </a:r>
            <a:r>
              <a:rPr lang="en-US" sz="2400">
                <a:solidFill>
                  <a:srgbClr val="A5A5A5"/>
                </a:solidFill>
                <a:latin typeface="Calibri"/>
                <a:ea typeface="Calibri"/>
                <a:cs typeface="Calibri"/>
                <a:sym typeface="Calibri"/>
              </a:rPr>
              <a:t> da Blockchain</a:t>
            </a:r>
            <a:endParaRPr lang="en-US" sz="2400" i="0" u="none" strike="noStrike" cap="none">
              <a:solidFill>
                <a:srgbClr val="A5A5A5"/>
              </a:solidFill>
              <a:latin typeface="Calibri"/>
              <a:ea typeface="Calibri"/>
              <a:cs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dirty="0">
                <a:solidFill>
                  <a:srgbClr val="EA4E60"/>
                </a:solidFill>
                <a:latin typeface="Century Gothic"/>
                <a:ea typeface="Century Gothic"/>
                <a:cs typeface="Century Gothic"/>
              </a:rPr>
              <a:t>Como </a:t>
            </a:r>
            <a:r>
              <a:rPr lang="en-US" sz="4000" b="1" dirty="0" err="1">
                <a:solidFill>
                  <a:srgbClr val="EA4E60"/>
                </a:solidFill>
                <a:latin typeface="Century Gothic"/>
                <a:ea typeface="Century Gothic"/>
                <a:cs typeface="Century Gothic"/>
              </a:rPr>
              <a:t>Garantir</a:t>
            </a:r>
            <a:r>
              <a:rPr lang="en-US" sz="4000" b="1" dirty="0">
                <a:solidFill>
                  <a:srgbClr val="EA4E60"/>
                </a:solidFill>
                <a:latin typeface="Century Gothic"/>
                <a:ea typeface="Century Gothic"/>
                <a:cs typeface="Century Gothic"/>
              </a:rPr>
              <a:t> a </a:t>
            </a:r>
            <a:r>
              <a:rPr lang="en-US" sz="4000" b="1" dirty="0" err="1">
                <a:solidFill>
                  <a:srgbClr val="EA4E60"/>
                </a:solidFill>
                <a:latin typeface="Century Gothic"/>
                <a:ea typeface="Century Gothic"/>
                <a:cs typeface="Century Gothic"/>
              </a:rPr>
              <a:t>origem</a:t>
            </a:r>
            <a:r>
              <a:rPr lang="en-US" sz="4000" b="1" dirty="0">
                <a:solidFill>
                  <a:srgbClr val="EA4E60"/>
                </a:solidFill>
                <a:latin typeface="Century Gothic"/>
                <a:ea typeface="Century Gothic"/>
                <a:cs typeface="Century Gothic"/>
              </a:rPr>
              <a:t> dos </a:t>
            </a:r>
            <a:r>
              <a:rPr lang="en-US" sz="4000" b="1" dirty="0" err="1">
                <a:solidFill>
                  <a:srgbClr val="EA4E60"/>
                </a:solidFill>
                <a:latin typeface="Century Gothic"/>
                <a:ea typeface="Century Gothic"/>
                <a:cs typeface="Century Gothic"/>
              </a:rPr>
              <a:t>eventos</a:t>
            </a:r>
            <a:r>
              <a:rPr lang="en-US" sz="4000" b="1" dirty="0">
                <a:solidFill>
                  <a:srgbClr val="EA4E60"/>
                </a:solidFill>
                <a:latin typeface="Century Gothic"/>
                <a:ea typeface="Century Gothic"/>
                <a:cs typeface="Century Gothic"/>
              </a:rPr>
              <a:t> </a:t>
            </a:r>
            <a:r>
              <a:rPr lang="en-US" sz="4000" b="1" dirty="0" err="1">
                <a:solidFill>
                  <a:srgbClr val="EA4E60"/>
                </a:solidFill>
                <a:latin typeface="Century Gothic"/>
                <a:ea typeface="Century Gothic"/>
                <a:cs typeface="Century Gothic"/>
              </a:rPr>
              <a:t>na</a:t>
            </a:r>
            <a:r>
              <a:rPr lang="en-US" sz="4000" b="1" dirty="0">
                <a:solidFill>
                  <a:srgbClr val="EA4E60"/>
                </a:solidFill>
                <a:latin typeface="Century Gothic"/>
                <a:ea typeface="Century Gothic"/>
                <a:cs typeface="Century Gothic"/>
              </a:rPr>
              <a:t> Blockchain?</a:t>
            </a:r>
            <a:endParaRPr lang="en-US" sz="4000" b="1" i="0" u="none" strike="noStrike" cap="none" dirty="0">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46</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227595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47</a:t>
            </a:fld>
            <a:r>
              <a:rPr lang="en-US"/>
              <a:t>]</a:t>
            </a:r>
            <a:endParaRPr/>
          </a:p>
        </p:txBody>
      </p:sp>
      <p:pic>
        <p:nvPicPr>
          <p:cNvPr id="2" name="Imagem 4" descr="Diagrama&#10;&#10;Descrição gerada automaticamente">
            <a:extLst>
              <a:ext uri="{FF2B5EF4-FFF2-40B4-BE49-F238E27FC236}">
                <a16:creationId xmlns:a16="http://schemas.microsoft.com/office/drawing/2014/main" id="{E05EC4C9-D35A-BF3E-AD3A-B9611E22701A}"/>
              </a:ext>
            </a:extLst>
          </p:cNvPr>
          <p:cNvPicPr>
            <a:picLocks noChangeAspect="1"/>
          </p:cNvPicPr>
          <p:nvPr/>
        </p:nvPicPr>
        <p:blipFill rotWithShape="1">
          <a:blip r:embed="rId3"/>
          <a:srcRect l="3304" r="7159" b="-711"/>
          <a:stretch/>
        </p:blipFill>
        <p:spPr>
          <a:xfrm>
            <a:off x="888811" y="206812"/>
            <a:ext cx="6939384" cy="4935353"/>
          </a:xfrm>
          <a:prstGeom prst="rect">
            <a:avLst/>
          </a:prstGeom>
        </p:spPr>
      </p:pic>
      <p:sp>
        <p:nvSpPr>
          <p:cNvPr id="4" name="CaixaDeTexto 3">
            <a:extLst>
              <a:ext uri="{FF2B5EF4-FFF2-40B4-BE49-F238E27FC236}">
                <a16:creationId xmlns:a16="http://schemas.microsoft.com/office/drawing/2014/main" id="{F6D1DA90-EB18-7B78-80A5-6CEC021CC979}"/>
              </a:ext>
            </a:extLst>
          </p:cNvPr>
          <p:cNvSpPr txBox="1"/>
          <p:nvPr/>
        </p:nvSpPr>
        <p:spPr>
          <a:xfrm>
            <a:off x="1477370" y="47144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NISTIR 8202</a:t>
            </a:r>
            <a:endParaRPr lang="pt-BR"/>
          </a:p>
        </p:txBody>
      </p:sp>
    </p:spTree>
    <p:extLst>
      <p:ext uri="{BB962C8B-B14F-4D97-AF65-F5344CB8AC3E}">
        <p14:creationId xmlns:p14="http://schemas.microsoft.com/office/powerpoint/2010/main" val="1765768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Perguntas</a:t>
            </a:r>
            <a:r>
              <a:rPr lang="en-US" sz="4000" b="1" dirty="0">
                <a:solidFill>
                  <a:srgbClr val="EA4E60"/>
                </a:solidFill>
                <a:latin typeface="Century Gothic"/>
                <a:ea typeface="Century Gothic"/>
                <a:cs typeface="Century Gothic"/>
              </a:rPr>
              <a:t>...</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48</a:t>
            </a:fld>
            <a:r>
              <a:rPr lang="en-US" dirty="0"/>
              <a:t>]</a:t>
            </a:r>
            <a:endParaRPr dirty="0"/>
          </a:p>
        </p:txBody>
      </p:sp>
      <p:pic>
        <p:nvPicPr>
          <p:cNvPr id="6" name="Imagem 6" descr="Forma, Seta&#10;&#10;Descrição gerada automaticamente">
            <a:extLst>
              <a:ext uri="{FF2B5EF4-FFF2-40B4-BE49-F238E27FC236}">
                <a16:creationId xmlns:a16="http://schemas.microsoft.com/office/drawing/2014/main" id="{E22B2F35-8038-BDA3-083A-92D668471B75}"/>
              </a:ext>
            </a:extLst>
          </p:cNvPr>
          <p:cNvPicPr>
            <a:picLocks noChangeAspect="1"/>
          </p:cNvPicPr>
          <p:nvPr/>
        </p:nvPicPr>
        <p:blipFill>
          <a:blip r:embed="rId3"/>
          <a:stretch>
            <a:fillRect/>
          </a:stretch>
        </p:blipFill>
        <p:spPr>
          <a:xfrm>
            <a:off x="5554639" y="1189329"/>
            <a:ext cx="2743200" cy="1178287"/>
          </a:xfrm>
          <a:prstGeom prst="rect">
            <a:avLst/>
          </a:prstGeom>
        </p:spPr>
      </p:pic>
      <p:sp>
        <p:nvSpPr>
          <p:cNvPr id="7" name="CaixaDeTexto 6">
            <a:extLst>
              <a:ext uri="{FF2B5EF4-FFF2-40B4-BE49-F238E27FC236}">
                <a16:creationId xmlns:a16="http://schemas.microsoft.com/office/drawing/2014/main" id="{0895169D-1C8A-8F7E-AEFC-1F46925848A2}"/>
              </a:ext>
            </a:extLst>
          </p:cNvPr>
          <p:cNvSpPr txBox="1"/>
          <p:nvPr/>
        </p:nvSpPr>
        <p:spPr>
          <a:xfrm>
            <a:off x="564675" y="1711940"/>
            <a:ext cx="503772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000" dirty="0">
                <a:latin typeface="Calibri"/>
              </a:rPr>
              <a:t>É </a:t>
            </a:r>
            <a:r>
              <a:rPr lang="en-US" sz="2000" dirty="0" err="1">
                <a:latin typeface="Calibri"/>
              </a:rPr>
              <a:t>possível</a:t>
            </a:r>
            <a:r>
              <a:rPr lang="en-US" sz="2000" dirty="0">
                <a:latin typeface="Calibri"/>
              </a:rPr>
              <a:t> </a:t>
            </a:r>
            <a:r>
              <a:rPr lang="en-US" sz="2000" dirty="0" err="1">
                <a:latin typeface="Calibri"/>
              </a:rPr>
              <a:t>roubar</a:t>
            </a:r>
            <a:r>
              <a:rPr lang="en-US" sz="2000" dirty="0">
                <a:latin typeface="Calibri"/>
              </a:rPr>
              <a:t>?</a:t>
            </a:r>
            <a:endParaRPr lang="pt-BR"/>
          </a:p>
          <a:p>
            <a:pPr marL="342900" indent="-342900">
              <a:buChar char="•"/>
            </a:pPr>
            <a:r>
              <a:rPr lang="en-US" sz="2000" dirty="0">
                <a:latin typeface="Calibri"/>
              </a:rPr>
              <a:t>DoS – </a:t>
            </a:r>
            <a:r>
              <a:rPr lang="en-US" sz="2000" dirty="0" err="1">
                <a:latin typeface="Calibri"/>
              </a:rPr>
              <a:t>Bloqueando</a:t>
            </a:r>
            <a:r>
              <a:rPr lang="en-US" sz="2000" dirty="0">
                <a:latin typeface="Calibri"/>
              </a:rPr>
              <a:t> a </a:t>
            </a:r>
            <a:r>
              <a:rPr lang="en-US" sz="2000" dirty="0" err="1">
                <a:latin typeface="Calibri"/>
              </a:rPr>
              <a:t>Transação</a:t>
            </a:r>
            <a:r>
              <a:rPr lang="en-US" sz="2000" dirty="0">
                <a:latin typeface="Calibri"/>
              </a:rPr>
              <a:t>?</a:t>
            </a:r>
          </a:p>
          <a:p>
            <a:pPr marL="342900" indent="-342900">
              <a:buChar char="•"/>
            </a:pPr>
            <a:r>
              <a:rPr lang="en-US" sz="2000" dirty="0">
                <a:latin typeface="Calibri"/>
              </a:rPr>
              <a:t>Como </a:t>
            </a:r>
            <a:r>
              <a:rPr lang="en-US" sz="2000" dirty="0" err="1">
                <a:latin typeface="Calibri"/>
              </a:rPr>
              <a:t>garantir</a:t>
            </a:r>
            <a:r>
              <a:rPr lang="en-US" sz="2000" dirty="0">
                <a:latin typeface="Calibri"/>
              </a:rPr>
              <a:t> o </a:t>
            </a:r>
            <a:r>
              <a:rPr lang="en-US" sz="2000" dirty="0" err="1">
                <a:latin typeface="Calibri"/>
              </a:rPr>
              <a:t>remetente</a:t>
            </a:r>
            <a:r>
              <a:rPr lang="en-US" sz="2000" dirty="0">
                <a:latin typeface="Calibri"/>
              </a:rPr>
              <a:t>?</a:t>
            </a:r>
          </a:p>
          <a:p>
            <a:pPr marL="342900" indent="-342900">
              <a:buChar char="•"/>
            </a:pPr>
            <a:r>
              <a:rPr lang="en-US" sz="2000" dirty="0">
                <a:latin typeface="Calibri"/>
              </a:rPr>
              <a:t>Um </a:t>
            </a:r>
            <a:r>
              <a:rPr lang="en-US" sz="2000" dirty="0" err="1">
                <a:latin typeface="Calibri"/>
              </a:rPr>
              <a:t>usuário</a:t>
            </a:r>
            <a:r>
              <a:rPr lang="en-US" sz="2000" dirty="0">
                <a:latin typeface="Calibri"/>
              </a:rPr>
              <a:t> </a:t>
            </a:r>
            <a:r>
              <a:rPr lang="en-US" sz="2000" dirty="0" err="1">
                <a:latin typeface="Calibri"/>
              </a:rPr>
              <a:t>pode</a:t>
            </a:r>
            <a:r>
              <a:rPr lang="en-US" sz="2000" dirty="0">
                <a:latin typeface="Calibri"/>
              </a:rPr>
              <a:t> usar o </a:t>
            </a:r>
            <a:r>
              <a:rPr lang="en-US" sz="2000" dirty="0" err="1">
                <a:latin typeface="Calibri"/>
              </a:rPr>
              <a:t>mesmo</a:t>
            </a:r>
            <a:r>
              <a:rPr lang="en-US" sz="2000" dirty="0">
                <a:latin typeface="Calibri"/>
              </a:rPr>
              <a:t> amount </a:t>
            </a:r>
            <a:r>
              <a:rPr lang="en-US" sz="2000" dirty="0" err="1">
                <a:latin typeface="Calibri"/>
              </a:rPr>
              <a:t>em</a:t>
            </a:r>
            <a:r>
              <a:rPr lang="en-US" sz="2000" dirty="0">
                <a:latin typeface="Calibri"/>
              </a:rPr>
              <a:t> </a:t>
            </a:r>
            <a:r>
              <a:rPr lang="en-US" sz="2000" dirty="0" err="1">
                <a:latin typeface="Calibri"/>
              </a:rPr>
              <a:t>transações</a:t>
            </a:r>
            <a:r>
              <a:rPr lang="en-US" sz="2000" dirty="0">
                <a:latin typeface="Calibri"/>
              </a:rPr>
              <a:t> </a:t>
            </a:r>
            <a:r>
              <a:rPr lang="en-US" sz="2000" dirty="0" err="1">
                <a:latin typeface="Calibri"/>
              </a:rPr>
              <a:t>distintas</a:t>
            </a:r>
            <a:r>
              <a:rPr lang="en-US" sz="2000" dirty="0">
                <a:latin typeface="Calibri"/>
              </a:rPr>
              <a:t>? </a:t>
            </a:r>
          </a:p>
          <a:p>
            <a:pPr marL="342900" indent="-342900">
              <a:buChar char="•"/>
            </a:pPr>
            <a:r>
              <a:rPr lang="en-US" sz="2000" dirty="0">
                <a:latin typeface="Calibri"/>
              </a:rPr>
              <a:t>Qual </a:t>
            </a:r>
            <a:r>
              <a:rPr lang="en-US" sz="2000" dirty="0" err="1">
                <a:latin typeface="Calibri"/>
              </a:rPr>
              <a:t>garantia</a:t>
            </a:r>
            <a:r>
              <a:rPr lang="en-US" sz="2000" dirty="0">
                <a:latin typeface="Calibri"/>
              </a:rPr>
              <a:t> de </a:t>
            </a:r>
            <a:r>
              <a:rPr lang="en-US" sz="2000" dirty="0" err="1">
                <a:latin typeface="Calibri"/>
              </a:rPr>
              <a:t>inserção</a:t>
            </a:r>
            <a:r>
              <a:rPr lang="en-US" sz="2000" dirty="0">
                <a:latin typeface="Calibri"/>
              </a:rPr>
              <a:t> da </a:t>
            </a:r>
            <a:r>
              <a:rPr lang="en-US" sz="2000" dirty="0" err="1">
                <a:latin typeface="Calibri"/>
              </a:rPr>
              <a:t>minha</a:t>
            </a:r>
            <a:r>
              <a:rPr lang="en-US" sz="2000" dirty="0">
                <a:latin typeface="Calibri"/>
              </a:rPr>
              <a:t> </a:t>
            </a:r>
            <a:r>
              <a:rPr lang="en-US" sz="2000" dirty="0" err="1">
                <a:latin typeface="Calibri"/>
              </a:rPr>
              <a:t>transação</a:t>
            </a:r>
            <a:r>
              <a:rPr lang="en-US" sz="2000" dirty="0">
                <a:latin typeface="Calibri"/>
              </a:rPr>
              <a:t> </a:t>
            </a:r>
            <a:r>
              <a:rPr lang="en-US" sz="2000" dirty="0" err="1">
                <a:latin typeface="Calibri"/>
              </a:rPr>
              <a:t>em</a:t>
            </a:r>
            <a:r>
              <a:rPr lang="en-US" sz="2000" dirty="0">
                <a:latin typeface="Calibri"/>
              </a:rPr>
              <a:t> um </a:t>
            </a:r>
            <a:r>
              <a:rPr lang="en-US" sz="2000" dirty="0" err="1">
                <a:latin typeface="Calibri"/>
              </a:rPr>
              <a:t>bloco</a:t>
            </a:r>
            <a:r>
              <a:rPr lang="en-US" sz="2000" dirty="0">
                <a:latin typeface="Calibri"/>
              </a:rPr>
              <a:t>?</a:t>
            </a:r>
          </a:p>
          <a:p>
            <a:pPr marL="342900" indent="-342900">
              <a:buChar char="•"/>
            </a:pPr>
            <a:r>
              <a:rPr lang="en-US" sz="2000" dirty="0">
                <a:latin typeface="Calibri"/>
              </a:rPr>
              <a:t>Como </a:t>
            </a:r>
            <a:r>
              <a:rPr lang="en-US" sz="2000" dirty="0" err="1">
                <a:latin typeface="Calibri"/>
              </a:rPr>
              <a:t>garantir</a:t>
            </a:r>
            <a:r>
              <a:rPr lang="en-US" sz="2000" dirty="0">
                <a:latin typeface="Calibri"/>
              </a:rPr>
              <a:t> que o </a:t>
            </a:r>
            <a:r>
              <a:rPr lang="en-US" sz="2000" dirty="0" err="1">
                <a:latin typeface="Calibri"/>
              </a:rPr>
              <a:t>bloco</a:t>
            </a:r>
            <a:r>
              <a:rPr lang="en-US" sz="2000" dirty="0">
                <a:latin typeface="Calibri"/>
              </a:rPr>
              <a:t> </a:t>
            </a:r>
            <a:r>
              <a:rPr lang="en-US" sz="2000" dirty="0" err="1">
                <a:latin typeface="Calibri"/>
              </a:rPr>
              <a:t>não</a:t>
            </a:r>
            <a:r>
              <a:rPr lang="en-US" sz="2000" dirty="0">
                <a:latin typeface="Calibri"/>
              </a:rPr>
              <a:t> se </a:t>
            </a:r>
            <a:r>
              <a:rPr lang="en-US" sz="2000" dirty="0" err="1">
                <a:latin typeface="Calibri"/>
              </a:rPr>
              <a:t>altere</a:t>
            </a:r>
            <a:r>
              <a:rPr lang="en-US" sz="2000" dirty="0">
                <a:latin typeface="Calibri"/>
              </a:rPr>
              <a:t>?</a:t>
            </a:r>
          </a:p>
          <a:p>
            <a:pPr marL="342900" indent="-342900">
              <a:buChar char="•"/>
            </a:pPr>
            <a:r>
              <a:rPr lang="en-US" sz="2000" dirty="0">
                <a:latin typeface="Calibri"/>
              </a:rPr>
              <a:t>Por que </a:t>
            </a:r>
            <a:r>
              <a:rPr lang="en-US" sz="2000" dirty="0" err="1">
                <a:latin typeface="Calibri"/>
              </a:rPr>
              <a:t>não</a:t>
            </a:r>
            <a:r>
              <a:rPr lang="en-US" sz="2000" dirty="0">
                <a:latin typeface="Calibri"/>
              </a:rPr>
              <a:t> </a:t>
            </a:r>
            <a:r>
              <a:rPr lang="en-US" sz="2000" dirty="0" err="1">
                <a:latin typeface="Calibri"/>
              </a:rPr>
              <a:t>posso</a:t>
            </a:r>
            <a:r>
              <a:rPr lang="en-US" sz="2000" dirty="0">
                <a:latin typeface="Calibri"/>
              </a:rPr>
              <a:t> </a:t>
            </a:r>
            <a:r>
              <a:rPr lang="en-US" sz="2000" dirty="0" err="1">
                <a:latin typeface="Calibri"/>
              </a:rPr>
              <a:t>modificar</a:t>
            </a:r>
            <a:r>
              <a:rPr lang="en-US" sz="2000" dirty="0">
                <a:latin typeface="Calibri"/>
              </a:rPr>
              <a:t> a Blockchain? </a:t>
            </a:r>
          </a:p>
        </p:txBody>
      </p:sp>
      <p:pic>
        <p:nvPicPr>
          <p:cNvPr id="4" name="Imagem 3" descr="Ícone&#10;&#10;Descrição gerada automaticamente">
            <a:extLst>
              <a:ext uri="{FF2B5EF4-FFF2-40B4-BE49-F238E27FC236}">
                <a16:creationId xmlns:a16="http://schemas.microsoft.com/office/drawing/2014/main" id="{FDE9052B-6EC8-EF33-FDBA-102EB4E9F3FB}"/>
              </a:ext>
            </a:extLst>
          </p:cNvPr>
          <p:cNvPicPr>
            <a:picLocks noChangeAspect="1"/>
          </p:cNvPicPr>
          <p:nvPr/>
        </p:nvPicPr>
        <p:blipFill>
          <a:blip r:embed="rId4"/>
          <a:stretch>
            <a:fillRect/>
          </a:stretch>
        </p:blipFill>
        <p:spPr>
          <a:xfrm>
            <a:off x="6482900" y="3401334"/>
            <a:ext cx="1110615" cy="1078230"/>
          </a:xfrm>
          <a:prstGeom prst="rect">
            <a:avLst/>
          </a:prstGeom>
        </p:spPr>
      </p:pic>
      <p:sp>
        <p:nvSpPr>
          <p:cNvPr id="8" name="Retângulo: Cantos Arredondados 7">
            <a:extLst>
              <a:ext uri="{FF2B5EF4-FFF2-40B4-BE49-F238E27FC236}">
                <a16:creationId xmlns:a16="http://schemas.microsoft.com/office/drawing/2014/main" id="{62A98AA7-190A-2763-D142-844E9C60D078}"/>
              </a:ext>
            </a:extLst>
          </p:cNvPr>
          <p:cNvSpPr/>
          <p:nvPr/>
        </p:nvSpPr>
        <p:spPr>
          <a:xfrm>
            <a:off x="5419981" y="2470528"/>
            <a:ext cx="2926080" cy="723900"/>
          </a:xfrm>
          <a:prstGeom prst="roundRect">
            <a:avLst/>
          </a:prstGeom>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dirty="0">
                <a:cs typeface="Arial"/>
              </a:rPr>
              <a:t>Transações </a:t>
            </a:r>
            <a:endParaRPr lang="pt-BR" sz="1800" dirty="0"/>
          </a:p>
        </p:txBody>
      </p:sp>
    </p:spTree>
    <p:extLst>
      <p:ext uri="{BB962C8B-B14F-4D97-AF65-F5344CB8AC3E}">
        <p14:creationId xmlns:p14="http://schemas.microsoft.com/office/powerpoint/2010/main" val="41551347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Autenticidade</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49</a:t>
            </a:fld>
            <a:r>
              <a:rPr lang="en-US" dirty="0"/>
              <a:t>]</a:t>
            </a:r>
            <a:endParaRPr dirty="0"/>
          </a:p>
        </p:txBody>
      </p:sp>
      <p:pic>
        <p:nvPicPr>
          <p:cNvPr id="2" name="Imagem 5" descr="Interface gráfica do usuário, Texto, Aplicativo, chat ou mensagem de texto&#10;&#10;Descrição gerada automaticamente">
            <a:extLst>
              <a:ext uri="{FF2B5EF4-FFF2-40B4-BE49-F238E27FC236}">
                <a16:creationId xmlns:a16="http://schemas.microsoft.com/office/drawing/2014/main" id="{5D49D56C-A391-7168-6F85-EEB2066A5B9D}"/>
              </a:ext>
            </a:extLst>
          </p:cNvPr>
          <p:cNvPicPr>
            <a:picLocks noChangeAspect="1"/>
          </p:cNvPicPr>
          <p:nvPr/>
        </p:nvPicPr>
        <p:blipFill>
          <a:blip r:embed="rId3"/>
          <a:stretch>
            <a:fillRect/>
          </a:stretch>
        </p:blipFill>
        <p:spPr>
          <a:xfrm>
            <a:off x="4983139" y="3072957"/>
            <a:ext cx="2743200" cy="1675961"/>
          </a:xfrm>
          <a:prstGeom prst="rect">
            <a:avLst/>
          </a:prstGeom>
        </p:spPr>
      </p:pic>
      <p:pic>
        <p:nvPicPr>
          <p:cNvPr id="6" name="Imagem 6" descr="Forma, Seta&#10;&#10;Descrição gerada automaticamente">
            <a:extLst>
              <a:ext uri="{FF2B5EF4-FFF2-40B4-BE49-F238E27FC236}">
                <a16:creationId xmlns:a16="http://schemas.microsoft.com/office/drawing/2014/main" id="{E22B2F35-8038-BDA3-083A-92D668471B75}"/>
              </a:ext>
            </a:extLst>
          </p:cNvPr>
          <p:cNvPicPr>
            <a:picLocks noChangeAspect="1"/>
          </p:cNvPicPr>
          <p:nvPr/>
        </p:nvPicPr>
        <p:blipFill>
          <a:blip r:embed="rId4"/>
          <a:stretch>
            <a:fillRect/>
          </a:stretch>
        </p:blipFill>
        <p:spPr>
          <a:xfrm>
            <a:off x="914400" y="3236494"/>
            <a:ext cx="2743200" cy="1178287"/>
          </a:xfrm>
          <a:prstGeom prst="rect">
            <a:avLst/>
          </a:prstGeom>
        </p:spPr>
      </p:pic>
      <p:sp>
        <p:nvSpPr>
          <p:cNvPr id="7" name="CaixaDeTexto 6">
            <a:extLst>
              <a:ext uri="{FF2B5EF4-FFF2-40B4-BE49-F238E27FC236}">
                <a16:creationId xmlns:a16="http://schemas.microsoft.com/office/drawing/2014/main" id="{0895169D-1C8A-8F7E-AEFC-1F46925848A2}"/>
              </a:ext>
            </a:extLst>
          </p:cNvPr>
          <p:cNvSpPr txBox="1"/>
          <p:nvPr/>
        </p:nvSpPr>
        <p:spPr>
          <a:xfrm>
            <a:off x="556146" y="1959306"/>
            <a:ext cx="3459707"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latin typeface="Calibri"/>
              </a:rPr>
              <a:t>Sigend</a:t>
            </a:r>
            <a:r>
              <a:rPr lang="en-US" sz="2000" dirty="0">
                <a:latin typeface="Calibri"/>
              </a:rPr>
              <a:t> by : </a:t>
            </a:r>
            <a:r>
              <a:rPr lang="en-US" sz="2000" dirty="0" err="1">
                <a:latin typeface="Calibri"/>
              </a:rPr>
              <a:t>assinatura</a:t>
            </a:r>
            <a:r>
              <a:rPr lang="en-US" sz="2000" dirty="0">
                <a:latin typeface="Calibri"/>
              </a:rPr>
              <a:t> digital</a:t>
            </a:r>
            <a:endParaRPr lang="pt-BR">
              <a:latin typeface="Calibri"/>
            </a:endParaRPr>
          </a:p>
          <a:p>
            <a:r>
              <a:rPr lang="en-US" sz="2000" dirty="0" err="1">
                <a:latin typeface="Calibri"/>
              </a:rPr>
              <a:t>Pkb</a:t>
            </a:r>
            <a:r>
              <a:rPr lang="en-US" sz="2000" dirty="0">
                <a:latin typeface="Calibri"/>
              </a:rPr>
              <a:t>: </a:t>
            </a:r>
            <a:r>
              <a:rPr lang="en-US" sz="2000" dirty="0" err="1">
                <a:latin typeface="Calibri"/>
              </a:rPr>
              <a:t>chave</a:t>
            </a:r>
            <a:r>
              <a:rPr lang="en-US" sz="2000" dirty="0">
                <a:latin typeface="Calibri"/>
              </a:rPr>
              <a:t> </a:t>
            </a:r>
            <a:r>
              <a:rPr lang="en-US" sz="2000" dirty="0" err="1">
                <a:latin typeface="Calibri"/>
              </a:rPr>
              <a:t>pública</a:t>
            </a:r>
            <a:r>
              <a:rPr lang="en-US" sz="2000" dirty="0">
                <a:latin typeface="Calibri"/>
              </a:rPr>
              <a:t> de B</a:t>
            </a:r>
          </a:p>
          <a:p>
            <a:r>
              <a:rPr lang="en-US" sz="2000" dirty="0">
                <a:latin typeface="Calibri"/>
              </a:rPr>
              <a:t>H( ): hash da </a:t>
            </a:r>
            <a:r>
              <a:rPr lang="en-US" sz="2000" dirty="0" err="1">
                <a:latin typeface="Calibri"/>
              </a:rPr>
              <a:t>transação</a:t>
            </a:r>
            <a:endParaRPr lang="en-US" sz="2000" dirty="0">
              <a:latin typeface="Calibri"/>
            </a:endParaRPr>
          </a:p>
        </p:txBody>
      </p:sp>
      <p:pic>
        <p:nvPicPr>
          <p:cNvPr id="4" name="Imagem 3" descr="Diagrama&#10;&#10;Descrição gerada automaticamente">
            <a:extLst>
              <a:ext uri="{FF2B5EF4-FFF2-40B4-BE49-F238E27FC236}">
                <a16:creationId xmlns:a16="http://schemas.microsoft.com/office/drawing/2014/main" id="{852314FD-FF5A-6688-E610-C5DA348537D3}"/>
              </a:ext>
            </a:extLst>
          </p:cNvPr>
          <p:cNvPicPr>
            <a:picLocks noChangeAspect="1"/>
          </p:cNvPicPr>
          <p:nvPr/>
        </p:nvPicPr>
        <p:blipFill>
          <a:blip r:embed="rId5"/>
          <a:stretch>
            <a:fillRect/>
          </a:stretch>
        </p:blipFill>
        <p:spPr>
          <a:xfrm>
            <a:off x="5561008" y="1375614"/>
            <a:ext cx="2217420" cy="1733084"/>
          </a:xfrm>
          <a:prstGeom prst="rect">
            <a:avLst/>
          </a:prstGeom>
        </p:spPr>
      </p:pic>
    </p:spTree>
    <p:extLst>
      <p:ext uri="{BB962C8B-B14F-4D97-AF65-F5344CB8AC3E}">
        <p14:creationId xmlns:p14="http://schemas.microsoft.com/office/powerpoint/2010/main" val="27264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040A24"/>
              </a:buClr>
              <a:buSzPts val="2400"/>
              <a:buFont typeface="Calibri"/>
              <a:buChar char="●"/>
            </a:pPr>
            <a:r>
              <a:rPr lang="en-US" sz="2400">
                <a:solidFill>
                  <a:srgbClr val="040A24"/>
                </a:solidFill>
                <a:latin typeface="Calibri"/>
                <a:ea typeface="Calibri"/>
                <a:cs typeface="Calibri"/>
                <a:sym typeface="Calibri"/>
              </a:rPr>
              <a:t>Liste aqui os pré-requisitos para o tema, desde configurações do ambiente até as noções básicas necessárias para uma melhor assimilação do conteúdo</a:t>
            </a:r>
            <a:endParaRPr sz="2400" b="0" i="0" u="none" strike="noStrike" cap="none">
              <a:solidFill>
                <a:srgbClr val="040A24"/>
              </a:solidFill>
              <a:latin typeface="Calibri"/>
              <a:ea typeface="Calibri"/>
              <a:cs typeface="Calibri"/>
              <a:sym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Autenticidade</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50</a:t>
            </a:fld>
            <a:r>
              <a:rPr lang="en-US" dirty="0"/>
              <a:t>]</a:t>
            </a:r>
            <a:endParaRPr dirty="0"/>
          </a:p>
        </p:txBody>
      </p:sp>
      <p:pic>
        <p:nvPicPr>
          <p:cNvPr id="6" name="Imagem 6" descr="Forma, Seta&#10;&#10;Descrição gerada automaticamente">
            <a:extLst>
              <a:ext uri="{FF2B5EF4-FFF2-40B4-BE49-F238E27FC236}">
                <a16:creationId xmlns:a16="http://schemas.microsoft.com/office/drawing/2014/main" id="{E22B2F35-8038-BDA3-083A-92D668471B75}"/>
              </a:ext>
            </a:extLst>
          </p:cNvPr>
          <p:cNvPicPr>
            <a:picLocks noChangeAspect="1"/>
          </p:cNvPicPr>
          <p:nvPr/>
        </p:nvPicPr>
        <p:blipFill>
          <a:blip r:embed="rId3"/>
          <a:stretch>
            <a:fillRect/>
          </a:stretch>
        </p:blipFill>
        <p:spPr>
          <a:xfrm>
            <a:off x="914400" y="3517979"/>
            <a:ext cx="2743200" cy="1178287"/>
          </a:xfrm>
          <a:prstGeom prst="rect">
            <a:avLst/>
          </a:prstGeom>
        </p:spPr>
      </p:pic>
      <p:sp>
        <p:nvSpPr>
          <p:cNvPr id="7" name="CaixaDeTexto 6">
            <a:extLst>
              <a:ext uri="{FF2B5EF4-FFF2-40B4-BE49-F238E27FC236}">
                <a16:creationId xmlns:a16="http://schemas.microsoft.com/office/drawing/2014/main" id="{0895169D-1C8A-8F7E-AEFC-1F46925848A2}"/>
              </a:ext>
            </a:extLst>
          </p:cNvPr>
          <p:cNvSpPr txBox="1"/>
          <p:nvPr/>
        </p:nvSpPr>
        <p:spPr>
          <a:xfrm>
            <a:off x="556146" y="1959306"/>
            <a:ext cx="345970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err="1">
                <a:latin typeface="Calibri"/>
              </a:rPr>
              <a:t>Cenários</a:t>
            </a:r>
            <a:endParaRPr lang="en-US" sz="2000">
              <a:latin typeface="Calibri"/>
            </a:endParaRPr>
          </a:p>
          <a:p>
            <a:pPr marL="342900" indent="-342900">
              <a:buChar char="•"/>
            </a:pPr>
            <a:r>
              <a:rPr lang="en-US" sz="2000" dirty="0">
                <a:latin typeface="Calibri"/>
              </a:rPr>
              <a:t>Falha </a:t>
            </a:r>
            <a:r>
              <a:rPr lang="en-US" sz="2000" dirty="0" err="1">
                <a:latin typeface="Calibri"/>
              </a:rPr>
              <a:t>na</a:t>
            </a:r>
            <a:r>
              <a:rPr lang="en-US" sz="2000" dirty="0">
                <a:latin typeface="Calibri"/>
              </a:rPr>
              <a:t> </a:t>
            </a:r>
            <a:r>
              <a:rPr lang="en-US" sz="2000" dirty="0" err="1">
                <a:latin typeface="Calibri"/>
              </a:rPr>
              <a:t>autenticação</a:t>
            </a:r>
            <a:endParaRPr lang="pt-BR">
              <a:latin typeface="Calibri"/>
            </a:endParaRPr>
          </a:p>
          <a:p>
            <a:pPr marL="342900" indent="-342900">
              <a:buChar char="•"/>
            </a:pPr>
            <a:r>
              <a:rPr lang="en-US" sz="2000" dirty="0">
                <a:latin typeface="Calibri"/>
              </a:rPr>
              <a:t>Double spending</a:t>
            </a:r>
            <a:endParaRPr lang="en-US">
              <a:latin typeface="Calibri"/>
            </a:endParaRPr>
          </a:p>
          <a:p>
            <a:r>
              <a:rPr lang="en-US" sz="2000" dirty="0">
                <a:latin typeface="Calibri"/>
              </a:rPr>
              <a:t>     (</a:t>
            </a:r>
            <a:r>
              <a:rPr lang="en-US" sz="2000" dirty="0" err="1">
                <a:latin typeface="Calibri"/>
              </a:rPr>
              <a:t>Resolvido</a:t>
            </a:r>
            <a:r>
              <a:rPr lang="en-US" sz="2000" dirty="0">
                <a:latin typeface="Calibri"/>
              </a:rPr>
              <a:t> </a:t>
            </a:r>
            <a:r>
              <a:rPr lang="en-US" sz="2000" dirty="0" err="1">
                <a:latin typeface="Calibri"/>
              </a:rPr>
              <a:t>pelo</a:t>
            </a:r>
            <a:r>
              <a:rPr lang="en-US" sz="2000" dirty="0">
                <a:latin typeface="Calibri"/>
              </a:rPr>
              <a:t> Bitcoin)</a:t>
            </a:r>
            <a:endParaRPr lang="en-US">
              <a:latin typeface="Calibri"/>
            </a:endParaRPr>
          </a:p>
        </p:txBody>
      </p:sp>
      <p:pic>
        <p:nvPicPr>
          <p:cNvPr id="3" name="Imagem 3" descr="Uma imagem contendo Seta&#10;&#10;Descrição gerada automaticamente">
            <a:extLst>
              <a:ext uri="{FF2B5EF4-FFF2-40B4-BE49-F238E27FC236}">
                <a16:creationId xmlns:a16="http://schemas.microsoft.com/office/drawing/2014/main" id="{344C1FF8-9EFC-58F8-E9AC-CAE4DB4AB2C1}"/>
              </a:ext>
            </a:extLst>
          </p:cNvPr>
          <p:cNvPicPr>
            <a:picLocks noChangeAspect="1"/>
          </p:cNvPicPr>
          <p:nvPr/>
        </p:nvPicPr>
        <p:blipFill>
          <a:blip r:embed="rId4"/>
          <a:stretch>
            <a:fillRect/>
          </a:stretch>
        </p:blipFill>
        <p:spPr>
          <a:xfrm>
            <a:off x="4377519" y="480402"/>
            <a:ext cx="4048267" cy="4276525"/>
          </a:xfrm>
          <a:prstGeom prst="rect">
            <a:avLst/>
          </a:prstGeom>
        </p:spPr>
      </p:pic>
    </p:spTree>
    <p:extLst>
      <p:ext uri="{BB962C8B-B14F-4D97-AF65-F5344CB8AC3E}">
        <p14:creationId xmlns:p14="http://schemas.microsoft.com/office/powerpoint/2010/main" val="36315061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Autenticidade</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51</a:t>
            </a:fld>
            <a:r>
              <a:rPr lang="en-US" dirty="0"/>
              <a:t>]</a:t>
            </a:r>
            <a:endParaRPr dirty="0"/>
          </a:p>
        </p:txBody>
      </p:sp>
      <p:grpSp>
        <p:nvGrpSpPr>
          <p:cNvPr id="5" name="Agrupar 4">
            <a:extLst>
              <a:ext uri="{FF2B5EF4-FFF2-40B4-BE49-F238E27FC236}">
                <a16:creationId xmlns:a16="http://schemas.microsoft.com/office/drawing/2014/main" id="{04D39F1A-0832-2667-5E0A-A1ACBC089DA9}"/>
              </a:ext>
            </a:extLst>
          </p:cNvPr>
          <p:cNvGrpSpPr/>
          <p:nvPr/>
        </p:nvGrpSpPr>
        <p:grpSpPr>
          <a:xfrm>
            <a:off x="1097712" y="514349"/>
            <a:ext cx="7081715" cy="4490250"/>
            <a:chOff x="1097712" y="514349"/>
            <a:chExt cx="7081715" cy="4490250"/>
          </a:xfrm>
        </p:grpSpPr>
        <p:pic>
          <p:nvPicPr>
            <p:cNvPr id="3" name="Imagem 3" descr="Interface gráfica do usuário, Aplicativo&#10;&#10;Descrição gerada automaticamente">
              <a:extLst>
                <a:ext uri="{FF2B5EF4-FFF2-40B4-BE49-F238E27FC236}">
                  <a16:creationId xmlns:a16="http://schemas.microsoft.com/office/drawing/2014/main" id="{0F75E294-902F-F218-87C1-3C45A8DC4476}"/>
                </a:ext>
              </a:extLst>
            </p:cNvPr>
            <p:cNvPicPr>
              <a:picLocks noChangeAspect="1"/>
            </p:cNvPicPr>
            <p:nvPr/>
          </p:nvPicPr>
          <p:blipFill>
            <a:blip r:embed="rId3"/>
            <a:stretch>
              <a:fillRect/>
            </a:stretch>
          </p:blipFill>
          <p:spPr>
            <a:xfrm>
              <a:off x="5838498" y="514349"/>
              <a:ext cx="2340929" cy="4114800"/>
            </a:xfrm>
            <a:prstGeom prst="rect">
              <a:avLst/>
            </a:prstGeom>
          </p:spPr>
        </p:pic>
        <p:pic>
          <p:nvPicPr>
            <p:cNvPr id="4" name="Imagem 4">
              <a:extLst>
                <a:ext uri="{FF2B5EF4-FFF2-40B4-BE49-F238E27FC236}">
                  <a16:creationId xmlns:a16="http://schemas.microsoft.com/office/drawing/2014/main" id="{45A83266-DF68-7649-7552-1D514A4D7F6E}"/>
                </a:ext>
              </a:extLst>
            </p:cNvPr>
            <p:cNvPicPr>
              <a:picLocks noChangeAspect="1"/>
            </p:cNvPicPr>
            <p:nvPr/>
          </p:nvPicPr>
          <p:blipFill>
            <a:blip r:embed="rId4"/>
            <a:stretch>
              <a:fillRect/>
            </a:stretch>
          </p:blipFill>
          <p:spPr>
            <a:xfrm>
              <a:off x="1097712" y="2672908"/>
              <a:ext cx="4813539" cy="2331691"/>
            </a:xfrm>
            <a:prstGeom prst="rect">
              <a:avLst/>
            </a:prstGeom>
          </p:spPr>
        </p:pic>
      </p:grpSp>
      <p:pic>
        <p:nvPicPr>
          <p:cNvPr id="6" name="Imagem 5" descr="Diagrama&#10;&#10;Descrição gerada automaticamente">
            <a:extLst>
              <a:ext uri="{FF2B5EF4-FFF2-40B4-BE49-F238E27FC236}">
                <a16:creationId xmlns:a16="http://schemas.microsoft.com/office/drawing/2014/main" id="{4C0B0F4C-123A-A4BC-24D4-65AFF1827399}"/>
              </a:ext>
            </a:extLst>
          </p:cNvPr>
          <p:cNvPicPr>
            <a:picLocks noChangeAspect="1"/>
          </p:cNvPicPr>
          <p:nvPr/>
        </p:nvPicPr>
        <p:blipFill>
          <a:blip r:embed="rId5"/>
          <a:stretch>
            <a:fillRect/>
          </a:stretch>
        </p:blipFill>
        <p:spPr>
          <a:xfrm>
            <a:off x="605164" y="1802106"/>
            <a:ext cx="2217420" cy="1733084"/>
          </a:xfrm>
          <a:prstGeom prst="rect">
            <a:avLst/>
          </a:prstGeom>
        </p:spPr>
      </p:pic>
    </p:spTree>
    <p:extLst>
      <p:ext uri="{BB962C8B-B14F-4D97-AF65-F5344CB8AC3E}">
        <p14:creationId xmlns:p14="http://schemas.microsoft.com/office/powerpoint/2010/main" val="3010111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Autenticidade</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52</a:t>
            </a:fld>
            <a:r>
              <a:rPr lang="en-US" dirty="0"/>
              <a:t>]</a:t>
            </a:r>
            <a:endParaRPr dirty="0"/>
          </a:p>
        </p:txBody>
      </p:sp>
      <p:grpSp>
        <p:nvGrpSpPr>
          <p:cNvPr id="5" name="Agrupar 4">
            <a:extLst>
              <a:ext uri="{FF2B5EF4-FFF2-40B4-BE49-F238E27FC236}">
                <a16:creationId xmlns:a16="http://schemas.microsoft.com/office/drawing/2014/main" id="{04D39F1A-0832-2667-5E0A-A1ACBC089DA9}"/>
              </a:ext>
            </a:extLst>
          </p:cNvPr>
          <p:cNvGrpSpPr/>
          <p:nvPr/>
        </p:nvGrpSpPr>
        <p:grpSpPr>
          <a:xfrm>
            <a:off x="1097712" y="514349"/>
            <a:ext cx="7081715" cy="4490250"/>
            <a:chOff x="1097712" y="514349"/>
            <a:chExt cx="7081715" cy="4490250"/>
          </a:xfrm>
        </p:grpSpPr>
        <p:pic>
          <p:nvPicPr>
            <p:cNvPr id="3" name="Imagem 3" descr="Interface gráfica do usuário, Aplicativo&#10;&#10;Descrição gerada automaticamente">
              <a:extLst>
                <a:ext uri="{FF2B5EF4-FFF2-40B4-BE49-F238E27FC236}">
                  <a16:creationId xmlns:a16="http://schemas.microsoft.com/office/drawing/2014/main" id="{0F75E294-902F-F218-87C1-3C45A8DC4476}"/>
                </a:ext>
              </a:extLst>
            </p:cNvPr>
            <p:cNvPicPr>
              <a:picLocks noChangeAspect="1"/>
            </p:cNvPicPr>
            <p:nvPr/>
          </p:nvPicPr>
          <p:blipFill>
            <a:blip r:embed="rId3"/>
            <a:stretch>
              <a:fillRect/>
            </a:stretch>
          </p:blipFill>
          <p:spPr>
            <a:xfrm>
              <a:off x="5838498" y="514349"/>
              <a:ext cx="2340929" cy="4114800"/>
            </a:xfrm>
            <a:prstGeom prst="rect">
              <a:avLst/>
            </a:prstGeom>
          </p:spPr>
        </p:pic>
        <p:pic>
          <p:nvPicPr>
            <p:cNvPr id="4" name="Imagem 4">
              <a:extLst>
                <a:ext uri="{FF2B5EF4-FFF2-40B4-BE49-F238E27FC236}">
                  <a16:creationId xmlns:a16="http://schemas.microsoft.com/office/drawing/2014/main" id="{45A83266-DF68-7649-7552-1D514A4D7F6E}"/>
                </a:ext>
              </a:extLst>
            </p:cNvPr>
            <p:cNvPicPr>
              <a:picLocks noChangeAspect="1"/>
            </p:cNvPicPr>
            <p:nvPr/>
          </p:nvPicPr>
          <p:blipFill>
            <a:blip r:embed="rId4"/>
            <a:stretch>
              <a:fillRect/>
            </a:stretch>
          </p:blipFill>
          <p:spPr>
            <a:xfrm>
              <a:off x="1097712" y="2672908"/>
              <a:ext cx="4813539" cy="2331691"/>
            </a:xfrm>
            <a:prstGeom prst="rect">
              <a:avLst/>
            </a:prstGeom>
          </p:spPr>
        </p:pic>
      </p:grpSp>
      <p:grpSp>
        <p:nvGrpSpPr>
          <p:cNvPr id="9" name="Agrupar 8">
            <a:extLst>
              <a:ext uri="{FF2B5EF4-FFF2-40B4-BE49-F238E27FC236}">
                <a16:creationId xmlns:a16="http://schemas.microsoft.com/office/drawing/2014/main" id="{B7CBBD50-D976-CD72-5F0A-219E20765BB5}"/>
              </a:ext>
            </a:extLst>
          </p:cNvPr>
          <p:cNvGrpSpPr/>
          <p:nvPr/>
        </p:nvGrpSpPr>
        <p:grpSpPr>
          <a:xfrm>
            <a:off x="651681" y="1602758"/>
            <a:ext cx="3352233" cy="1936277"/>
            <a:chOff x="583442" y="1508930"/>
            <a:chExt cx="3352233" cy="1936277"/>
          </a:xfrm>
        </p:grpSpPr>
        <p:sp>
          <p:nvSpPr>
            <p:cNvPr id="2" name="Retângulo: Cantos Arredondados 1">
              <a:extLst>
                <a:ext uri="{FF2B5EF4-FFF2-40B4-BE49-F238E27FC236}">
                  <a16:creationId xmlns:a16="http://schemas.microsoft.com/office/drawing/2014/main" id="{8B19994C-DC95-DE86-809B-C9A2A1EB7931}"/>
                </a:ext>
              </a:extLst>
            </p:cNvPr>
            <p:cNvSpPr/>
            <p:nvPr/>
          </p:nvSpPr>
          <p:spPr>
            <a:xfrm>
              <a:off x="591973" y="2848117"/>
              <a:ext cx="3343702" cy="59709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cs typeface="Arial"/>
                </a:rPr>
                <a:t>Verificação da Assinatura pela Rede</a:t>
              </a:r>
              <a:endParaRPr lang="pt-BR" dirty="0"/>
            </a:p>
          </p:txBody>
        </p:sp>
        <p:sp>
          <p:nvSpPr>
            <p:cNvPr id="7" name="Retângulo: Cantos Arredondados 6">
              <a:extLst>
                <a:ext uri="{FF2B5EF4-FFF2-40B4-BE49-F238E27FC236}">
                  <a16:creationId xmlns:a16="http://schemas.microsoft.com/office/drawing/2014/main" id="{9F388DE8-7B3B-AA37-578B-F24A1FE63ECB}"/>
                </a:ext>
              </a:extLst>
            </p:cNvPr>
            <p:cNvSpPr/>
            <p:nvPr/>
          </p:nvSpPr>
          <p:spPr>
            <a:xfrm>
              <a:off x="591972" y="2199848"/>
              <a:ext cx="3343701" cy="56297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r>
                <a:rPr lang="pt-BR" dirty="0">
                  <a:cs typeface="Arial"/>
                </a:rPr>
                <a:t>Verificação do conteúdo (</a:t>
              </a:r>
              <a:r>
                <a:rPr lang="pt-BR" dirty="0" err="1">
                  <a:cs typeface="Arial"/>
                </a:rPr>
                <a:t>amount</a:t>
              </a:r>
              <a:r>
                <a:rPr lang="pt-BR" dirty="0">
                  <a:cs typeface="Arial"/>
                </a:rPr>
                <a:t>)</a:t>
              </a:r>
            </a:p>
          </p:txBody>
        </p:sp>
        <p:sp>
          <p:nvSpPr>
            <p:cNvPr id="8" name="Retângulo: Cantos Arredondados 7">
              <a:extLst>
                <a:ext uri="{FF2B5EF4-FFF2-40B4-BE49-F238E27FC236}">
                  <a16:creationId xmlns:a16="http://schemas.microsoft.com/office/drawing/2014/main" id="{2445ACEB-74C9-F88A-7854-D17D1BD598A4}"/>
                </a:ext>
              </a:extLst>
            </p:cNvPr>
            <p:cNvSpPr/>
            <p:nvPr/>
          </p:nvSpPr>
          <p:spPr>
            <a:xfrm>
              <a:off x="583442" y="1508930"/>
              <a:ext cx="3335172" cy="59709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pt-BR" dirty="0">
                  <a:cs typeface="Arial"/>
                </a:rPr>
                <a:t>Assinatura Digital</a:t>
              </a:r>
              <a:endParaRPr lang="pt-BR" dirty="0"/>
            </a:p>
          </p:txBody>
        </p:sp>
      </p:grpSp>
    </p:spTree>
    <p:extLst>
      <p:ext uri="{BB962C8B-B14F-4D97-AF65-F5344CB8AC3E}">
        <p14:creationId xmlns:p14="http://schemas.microsoft.com/office/powerpoint/2010/main" val="247294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898D3FA1-3098-6756-7958-A328E53E529B}"/>
              </a:ext>
            </a:extLst>
          </p:cNvPr>
          <p:cNvPicPr>
            <a:picLocks noChangeAspect="1"/>
          </p:cNvPicPr>
          <p:nvPr/>
        </p:nvPicPr>
        <p:blipFill>
          <a:blip r:embed="rId3"/>
          <a:stretch>
            <a:fillRect/>
          </a:stretch>
        </p:blipFill>
        <p:spPr>
          <a:xfrm>
            <a:off x="3225990" y="1333358"/>
            <a:ext cx="5199796" cy="3491839"/>
          </a:xfrm>
          <a:prstGeom prst="rect">
            <a:avLst/>
          </a:prstGeom>
        </p:spPr>
      </p:pic>
      <p:sp>
        <p:nvSpPr>
          <p:cNvPr id="5" name="CaixaDeTexto 4">
            <a:extLst>
              <a:ext uri="{FF2B5EF4-FFF2-40B4-BE49-F238E27FC236}">
                <a16:creationId xmlns:a16="http://schemas.microsoft.com/office/drawing/2014/main" id="{2D5EE9B5-DF63-33C1-F25D-0DBFCCE64229}"/>
              </a:ext>
            </a:extLst>
          </p:cNvPr>
          <p:cNvSpPr txBox="1"/>
          <p:nvPr/>
        </p:nvSpPr>
        <p:spPr>
          <a:xfrm>
            <a:off x="2978623" y="4526792"/>
            <a:ext cx="20949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NISTIR 8202</a:t>
            </a:r>
            <a:endParaRPr lang="pt-BR"/>
          </a:p>
        </p:txBody>
      </p:sp>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53</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As transações</a:t>
            </a:r>
          </a:p>
        </p:txBody>
      </p:sp>
    </p:spTree>
    <p:extLst>
      <p:ext uri="{BB962C8B-B14F-4D97-AF65-F5344CB8AC3E}">
        <p14:creationId xmlns:p14="http://schemas.microsoft.com/office/powerpoint/2010/main" val="717441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12" name="Imagem 3" descr="Diagrama&#10;&#10;Descrição gerada automaticamente">
            <a:extLst>
              <a:ext uri="{FF2B5EF4-FFF2-40B4-BE49-F238E27FC236}">
                <a16:creationId xmlns:a16="http://schemas.microsoft.com/office/drawing/2014/main" id="{75FB2C03-5F22-C336-E970-E43AE694C81D}"/>
              </a:ext>
            </a:extLst>
          </p:cNvPr>
          <p:cNvPicPr>
            <a:picLocks noChangeAspect="1"/>
          </p:cNvPicPr>
          <p:nvPr/>
        </p:nvPicPr>
        <p:blipFill>
          <a:blip r:embed="rId3"/>
          <a:stretch>
            <a:fillRect/>
          </a:stretch>
        </p:blipFill>
        <p:spPr>
          <a:xfrm>
            <a:off x="2695049" y="1974261"/>
            <a:ext cx="6096717" cy="2927825"/>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54</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Agrupamento</a:t>
            </a:r>
          </a:p>
        </p:txBody>
      </p:sp>
    </p:spTree>
    <p:extLst>
      <p:ext uri="{BB962C8B-B14F-4D97-AF65-F5344CB8AC3E}">
        <p14:creationId xmlns:p14="http://schemas.microsoft.com/office/powerpoint/2010/main" val="165325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55</a:t>
            </a:fld>
            <a:r>
              <a:rPr lang="en-US" dirty="0"/>
              <a:t>]</a:t>
            </a:r>
            <a:endParaRPr dirty="0"/>
          </a:p>
        </p:txBody>
      </p:sp>
      <p:sp>
        <p:nvSpPr>
          <p:cNvPr id="6" name="CaixaDeTexto 5">
            <a:extLst>
              <a:ext uri="{FF2B5EF4-FFF2-40B4-BE49-F238E27FC236}">
                <a16:creationId xmlns:a16="http://schemas.microsoft.com/office/drawing/2014/main" id="{D77E2CE1-DC40-6699-66DC-11938687EED0}"/>
              </a:ext>
            </a:extLst>
          </p:cNvPr>
          <p:cNvSpPr txBox="1"/>
          <p:nvPr/>
        </p:nvSpPr>
        <p:spPr>
          <a:xfrm>
            <a:off x="3336876" y="2317560"/>
            <a:ext cx="49524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400" dirty="0" err="1">
                <a:latin typeface="Calibri"/>
              </a:rPr>
              <a:t>Nós</a:t>
            </a:r>
            <a:r>
              <a:rPr lang="en-US" sz="2400" dirty="0">
                <a:latin typeface="Calibri"/>
              </a:rPr>
              <a:t> </a:t>
            </a:r>
            <a:r>
              <a:rPr lang="en-US" sz="2400" dirty="0" err="1">
                <a:latin typeface="Calibri"/>
              </a:rPr>
              <a:t>mineradores</a:t>
            </a:r>
          </a:p>
          <a:p>
            <a:pPr marL="342900" indent="-342900">
              <a:buChar char="•"/>
            </a:pPr>
            <a:r>
              <a:rPr lang="en-US" sz="2400" dirty="0" err="1">
                <a:latin typeface="Calibri"/>
              </a:rPr>
              <a:t>Criptografia</a:t>
            </a:r>
            <a:r>
              <a:rPr lang="en-US" sz="2400" dirty="0">
                <a:latin typeface="Calibri"/>
              </a:rPr>
              <a:t> </a:t>
            </a:r>
            <a:r>
              <a:rPr lang="en-US" sz="2400" dirty="0" err="1">
                <a:latin typeface="Calibri"/>
              </a:rPr>
              <a:t>por</a:t>
            </a:r>
            <a:r>
              <a:rPr lang="en-US" sz="2400" dirty="0">
                <a:latin typeface="Calibri"/>
              </a:rPr>
              <a:t> Hash 256 bits</a:t>
            </a:r>
          </a:p>
          <a:p>
            <a:pPr marL="342900" indent="-342900">
              <a:buChar char="•"/>
            </a:pPr>
            <a:r>
              <a:rPr lang="en-US" sz="2400" dirty="0" err="1">
                <a:latin typeface="Calibri"/>
              </a:rPr>
              <a:t>Desafio</a:t>
            </a:r>
            <a:r>
              <a:rPr lang="en-US" sz="2400" dirty="0">
                <a:latin typeface="Calibri"/>
              </a:rPr>
              <a:t> </a:t>
            </a:r>
            <a:r>
              <a:rPr lang="en-US" sz="2400" dirty="0" err="1">
                <a:latin typeface="Calibri"/>
              </a:rPr>
              <a:t>Critpgráfico</a:t>
            </a:r>
          </a:p>
          <a:p>
            <a:pPr marL="342900" indent="-342900">
              <a:buChar char="•"/>
            </a:pPr>
            <a:endParaRPr lang="en-US" sz="2400" dirty="0">
              <a:latin typeface="Calibri"/>
            </a:endParaRPr>
          </a:p>
          <a:p>
            <a:pPr marL="342900" indent="-342900">
              <a:buChar char="•"/>
            </a:pPr>
            <a:r>
              <a:rPr lang="en-US" sz="2400" dirty="0" err="1">
                <a:latin typeface="Calibri"/>
              </a:rPr>
              <a:t>Mecanismos</a:t>
            </a:r>
            <a:r>
              <a:rPr lang="en-US" sz="2400" dirty="0">
                <a:latin typeface="Calibri"/>
              </a:rPr>
              <a:t> de </a:t>
            </a:r>
            <a:r>
              <a:rPr lang="en-US" sz="2400" dirty="0" err="1">
                <a:latin typeface="Calibri"/>
              </a:rPr>
              <a:t>consenso</a:t>
            </a:r>
          </a:p>
          <a:p>
            <a:pPr marL="342900" indent="-342900">
              <a:buChar char="•"/>
            </a:pPr>
            <a:r>
              <a:rPr lang="en-US" sz="2400" dirty="0" err="1">
                <a:latin typeface="Calibri"/>
              </a:rPr>
              <a:t>Incentivos</a:t>
            </a:r>
            <a:r>
              <a:rPr lang="en-US" sz="2400" dirty="0">
                <a:latin typeface="Calibri"/>
              </a:rPr>
              <a:t> </a:t>
            </a:r>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3"/>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E os blocos?</a:t>
            </a:r>
          </a:p>
        </p:txBody>
      </p:sp>
    </p:spTree>
    <p:extLst>
      <p:ext uri="{BB962C8B-B14F-4D97-AF65-F5344CB8AC3E}">
        <p14:creationId xmlns:p14="http://schemas.microsoft.com/office/powerpoint/2010/main" val="17493114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4" descr="Diagrama&#10;&#10;Descrição gerada automaticamente">
            <a:extLst>
              <a:ext uri="{FF2B5EF4-FFF2-40B4-BE49-F238E27FC236}">
                <a16:creationId xmlns:a16="http://schemas.microsoft.com/office/drawing/2014/main" id="{E05EC4C9-D35A-BF3E-AD3A-B9611E22701A}"/>
              </a:ext>
            </a:extLst>
          </p:cNvPr>
          <p:cNvPicPr>
            <a:picLocks noChangeAspect="1"/>
          </p:cNvPicPr>
          <p:nvPr/>
        </p:nvPicPr>
        <p:blipFill rotWithShape="1">
          <a:blip r:embed="rId3"/>
          <a:srcRect l="3304" r="7159" b="-711"/>
          <a:stretch/>
        </p:blipFill>
        <p:spPr>
          <a:xfrm>
            <a:off x="888811" y="206812"/>
            <a:ext cx="6939384" cy="4935353"/>
          </a:xfrm>
          <a:prstGeom prst="rect">
            <a:avLst/>
          </a:prstGeom>
        </p:spPr>
      </p:pic>
      <p:sp>
        <p:nvSpPr>
          <p:cNvPr id="4" name="CaixaDeTexto 3">
            <a:extLst>
              <a:ext uri="{FF2B5EF4-FFF2-40B4-BE49-F238E27FC236}">
                <a16:creationId xmlns:a16="http://schemas.microsoft.com/office/drawing/2014/main" id="{F6D1DA90-EB18-7B78-80A5-6CEC021CC979}"/>
              </a:ext>
            </a:extLst>
          </p:cNvPr>
          <p:cNvSpPr txBox="1"/>
          <p:nvPr/>
        </p:nvSpPr>
        <p:spPr>
          <a:xfrm>
            <a:off x="1477370" y="47144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NISTIR 8202</a:t>
            </a:r>
            <a:endParaRPr lang="pt-BR"/>
          </a:p>
        </p:txBody>
      </p:sp>
    </p:spTree>
    <p:extLst>
      <p:ext uri="{BB962C8B-B14F-4D97-AF65-F5344CB8AC3E}">
        <p14:creationId xmlns:p14="http://schemas.microsoft.com/office/powerpoint/2010/main" val="4131620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sp>
        <p:nvSpPr>
          <p:cNvPr id="4" name="CaixaDeTexto 3">
            <a:extLst>
              <a:ext uri="{FF2B5EF4-FFF2-40B4-BE49-F238E27FC236}">
                <a16:creationId xmlns:a16="http://schemas.microsoft.com/office/drawing/2014/main" id="{F6D1DA90-EB18-7B78-80A5-6CEC021CC979}"/>
              </a:ext>
            </a:extLst>
          </p:cNvPr>
          <p:cNvSpPr txBox="1"/>
          <p:nvPr/>
        </p:nvSpPr>
        <p:spPr>
          <a:xfrm>
            <a:off x="1477370" y="471444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NISTIR 8202</a:t>
            </a:r>
            <a:endParaRPr lang="pt-BR"/>
          </a:p>
        </p:txBody>
      </p:sp>
      <p:pic>
        <p:nvPicPr>
          <p:cNvPr id="3" name="Imagem 4" descr="Interface gráfica do usuário, Diagrama&#10;&#10;Descrição gerada automaticamente">
            <a:extLst>
              <a:ext uri="{FF2B5EF4-FFF2-40B4-BE49-F238E27FC236}">
                <a16:creationId xmlns:a16="http://schemas.microsoft.com/office/drawing/2014/main" id="{2EAA7187-D2D3-B9A7-7AB4-FCDDB11FB13A}"/>
              </a:ext>
            </a:extLst>
          </p:cNvPr>
          <p:cNvPicPr>
            <a:picLocks noChangeAspect="1"/>
          </p:cNvPicPr>
          <p:nvPr/>
        </p:nvPicPr>
        <p:blipFill rotWithShape="1">
          <a:blip r:embed="rId3"/>
          <a:srcRect l="2617" r="-187" b="369"/>
          <a:stretch/>
        </p:blipFill>
        <p:spPr>
          <a:xfrm>
            <a:off x="129654" y="1702147"/>
            <a:ext cx="8918489" cy="2302179"/>
          </a:xfrm>
          <a:prstGeom prst="rect">
            <a:avLst/>
          </a:prstGeom>
        </p:spPr>
      </p:pic>
      <p:sp>
        <p:nvSpPr>
          <p:cNvPr id="6" name="Google Shape;204;g109ffa863cd_0_328">
            <a:extLst>
              <a:ext uri="{FF2B5EF4-FFF2-40B4-BE49-F238E27FC236}">
                <a16:creationId xmlns:a16="http://schemas.microsoft.com/office/drawing/2014/main" id="{6E513A45-5763-2571-6744-2EBD93CB4D48}"/>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Encadeamento</a:t>
            </a:r>
            <a:r>
              <a:rPr lang="en-US" sz="4000" b="1" dirty="0">
                <a:solidFill>
                  <a:srgbClr val="EA4E60"/>
                </a:solidFill>
                <a:latin typeface="Century Gothic"/>
                <a:ea typeface="Century Gothic"/>
                <a:cs typeface="Century Gothic"/>
              </a:rPr>
              <a:t> de </a:t>
            </a:r>
            <a:r>
              <a:rPr lang="en-US" sz="4000" b="1" dirty="0" err="1">
                <a:solidFill>
                  <a:srgbClr val="EA4E60"/>
                </a:solidFill>
                <a:latin typeface="Century Gothic"/>
                <a:ea typeface="Century Gothic"/>
                <a:cs typeface="Century Gothic"/>
              </a:rPr>
              <a:t>Blocos</a:t>
            </a:r>
            <a:endParaRPr lang="en-US" sz="4000" b="1" i="0" u="none" strike="noStrike" cap="none" dirty="0"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393209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58</a:t>
            </a:fld>
            <a:r>
              <a:rPr lang="en-US" dirty="0"/>
              <a:t>]</a:t>
            </a:r>
            <a:endParaRPr dirty="0"/>
          </a:p>
        </p:txBody>
      </p:sp>
      <p:sp>
        <p:nvSpPr>
          <p:cNvPr id="6" name="CaixaDeTexto 5">
            <a:extLst>
              <a:ext uri="{FF2B5EF4-FFF2-40B4-BE49-F238E27FC236}">
                <a16:creationId xmlns:a16="http://schemas.microsoft.com/office/drawing/2014/main" id="{D77E2CE1-DC40-6699-66DC-11938687EED0}"/>
              </a:ext>
            </a:extLst>
          </p:cNvPr>
          <p:cNvSpPr txBox="1"/>
          <p:nvPr/>
        </p:nvSpPr>
        <p:spPr>
          <a:xfrm>
            <a:off x="3720719" y="1874008"/>
            <a:ext cx="495243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400" dirty="0">
                <a:latin typeface="Calibri"/>
              </a:rPr>
              <a:t>As </a:t>
            </a:r>
            <a:r>
              <a:rPr lang="en-US" sz="2400" dirty="0" err="1">
                <a:latin typeface="Calibri"/>
              </a:rPr>
              <a:t>transações</a:t>
            </a:r>
            <a:r>
              <a:rPr lang="en-US" sz="2400" dirty="0">
                <a:latin typeface="Calibri"/>
              </a:rPr>
              <a:t> </a:t>
            </a:r>
            <a:r>
              <a:rPr lang="en-US" sz="2400" dirty="0" err="1">
                <a:latin typeface="Calibri"/>
              </a:rPr>
              <a:t>podem</a:t>
            </a:r>
            <a:r>
              <a:rPr lang="en-US" sz="2400" dirty="0">
                <a:latin typeface="Calibri"/>
              </a:rPr>
              <a:t> </a:t>
            </a:r>
            <a:r>
              <a:rPr lang="en-US" sz="2400" dirty="0" err="1">
                <a:latin typeface="Calibri"/>
              </a:rPr>
              <a:t>não</a:t>
            </a:r>
            <a:r>
              <a:rPr lang="en-US" sz="2400" dirty="0">
                <a:latin typeface="Calibri"/>
              </a:rPr>
              <a:t> ser </a:t>
            </a:r>
            <a:r>
              <a:rPr lang="en-US" sz="2400" dirty="0" err="1">
                <a:latin typeface="Calibri"/>
              </a:rPr>
              <a:t>incluídas</a:t>
            </a:r>
            <a:r>
              <a:rPr lang="en-US" sz="2400" dirty="0">
                <a:latin typeface="Calibri"/>
              </a:rPr>
              <a:t> </a:t>
            </a:r>
            <a:r>
              <a:rPr lang="en-US" sz="2400" dirty="0" err="1">
                <a:latin typeface="Calibri"/>
              </a:rPr>
              <a:t>em</a:t>
            </a:r>
            <a:r>
              <a:rPr lang="en-US" sz="2400" dirty="0">
                <a:latin typeface="Calibri"/>
              </a:rPr>
              <a:t> um </a:t>
            </a:r>
            <a:r>
              <a:rPr lang="en-US" sz="2400" dirty="0" err="1">
                <a:latin typeface="Calibri"/>
              </a:rPr>
              <a:t>bloco</a:t>
            </a:r>
            <a:r>
              <a:rPr lang="en-US" sz="2400" dirty="0">
                <a:latin typeface="Calibri"/>
              </a:rPr>
              <a:t>?</a:t>
            </a:r>
          </a:p>
          <a:p>
            <a:pPr marL="342900" indent="-342900">
              <a:buChar char="•"/>
            </a:pPr>
            <a:endParaRPr lang="en-US" sz="2400" dirty="0">
              <a:latin typeface="Calibri"/>
            </a:endParaRPr>
          </a:p>
          <a:p>
            <a:pPr marL="342900" indent="-342900">
              <a:buChar char="•"/>
            </a:pPr>
            <a:r>
              <a:rPr lang="en-US" sz="2400" dirty="0">
                <a:latin typeface="Calibri"/>
              </a:rPr>
              <a:t>Mais de um </a:t>
            </a:r>
            <a:r>
              <a:rPr lang="en-US" sz="2400" dirty="0" err="1">
                <a:latin typeface="Calibri"/>
              </a:rPr>
              <a:t>bloco</a:t>
            </a:r>
            <a:r>
              <a:rPr lang="en-US" sz="2400" dirty="0">
                <a:latin typeface="Calibri"/>
              </a:rPr>
              <a:t> </a:t>
            </a:r>
            <a:r>
              <a:rPr lang="en-US" sz="2400" dirty="0" err="1">
                <a:latin typeface="Calibri"/>
              </a:rPr>
              <a:t>pode</a:t>
            </a:r>
            <a:r>
              <a:rPr lang="en-US" sz="2400" dirty="0">
                <a:latin typeface="Calibri"/>
              </a:rPr>
              <a:t> ser </a:t>
            </a:r>
            <a:r>
              <a:rPr lang="en-US" sz="2400" dirty="0" err="1">
                <a:latin typeface="Calibri"/>
              </a:rPr>
              <a:t>validado</a:t>
            </a:r>
            <a:r>
              <a:rPr lang="en-US" sz="2400" dirty="0">
                <a:latin typeface="Calibri"/>
              </a:rPr>
              <a:t> com </a:t>
            </a:r>
            <a:r>
              <a:rPr lang="en-US" sz="2400" dirty="0" err="1">
                <a:latin typeface="Calibri"/>
              </a:rPr>
              <a:t>mesmo</a:t>
            </a:r>
            <a:r>
              <a:rPr lang="en-US" sz="2400" dirty="0">
                <a:latin typeface="Calibri"/>
              </a:rPr>
              <a:t> timestamp?</a:t>
            </a:r>
            <a:endParaRPr lang="en-US" dirty="0"/>
          </a:p>
          <a:p>
            <a:pPr marL="342900" indent="-342900">
              <a:buChar char="•"/>
            </a:pPr>
            <a:endParaRPr lang="en-US" sz="2400" dirty="0">
              <a:latin typeface="Calibri"/>
            </a:endParaRPr>
          </a:p>
          <a:p>
            <a:pPr marL="342900" indent="-342900">
              <a:buChar char="•"/>
            </a:pPr>
            <a:r>
              <a:rPr lang="en-US" sz="2400" dirty="0">
                <a:latin typeface="Calibri"/>
              </a:rPr>
              <a:t>Como resolver?</a:t>
            </a:r>
            <a:endParaRPr lang="en-US"/>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3"/>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spTree>
    <p:extLst>
      <p:ext uri="{BB962C8B-B14F-4D97-AF65-F5344CB8AC3E}">
        <p14:creationId xmlns:p14="http://schemas.microsoft.com/office/powerpoint/2010/main" val="18746351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Fundamentos</a:t>
            </a:r>
            <a:r>
              <a:rPr lang="en-US" sz="2400">
                <a:solidFill>
                  <a:srgbClr val="A5A5A5"/>
                </a:solidFill>
                <a:latin typeface="Calibri"/>
                <a:ea typeface="Calibri"/>
                <a:cs typeface="Calibri"/>
                <a:sym typeface="Calibri"/>
              </a:rPr>
              <a:t> da Blockchain</a:t>
            </a:r>
            <a:endParaRPr lang="en-US" sz="2400" i="0" u="none" strike="noStrike" cap="none">
              <a:solidFill>
                <a:srgbClr val="A5A5A5"/>
              </a:solidFill>
              <a:latin typeface="Calibri"/>
              <a:ea typeface="Calibri"/>
              <a:cs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Inserção</a:t>
            </a:r>
            <a:r>
              <a:rPr lang="en-US" sz="4000" b="1">
                <a:solidFill>
                  <a:srgbClr val="EA4E60"/>
                </a:solidFill>
                <a:latin typeface="Century Gothic"/>
                <a:ea typeface="Century Gothic"/>
                <a:cs typeface="Century Gothic"/>
              </a:rPr>
              <a:t> de </a:t>
            </a:r>
            <a:r>
              <a:rPr lang="en-US" sz="4000" b="1" err="1">
                <a:solidFill>
                  <a:srgbClr val="EA4E60"/>
                </a:solidFill>
                <a:latin typeface="Century Gothic"/>
                <a:ea typeface="Century Gothic"/>
                <a:cs typeface="Century Gothic"/>
              </a:rPr>
              <a:t>Blocos</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Bifurcações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017873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85173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b="1">
                <a:solidFill>
                  <a:srgbClr val="FFFFFF"/>
                </a:solidFill>
                <a:latin typeface="Calibri"/>
                <a:ea typeface="Calibri"/>
                <a:cs typeface="Calibri"/>
                <a:sym typeface="Calibri"/>
              </a:rPr>
              <a:t>Etapa </a:t>
            </a:r>
            <a:r>
              <a:rPr lang="en-US" sz="2800" b="1" i="0" u="none" strike="noStrike" cap="none">
                <a:solidFill>
                  <a:srgbClr val="FFFFFF"/>
                </a:solidFill>
                <a:latin typeface="Calibri"/>
                <a:ea typeface="Calibri"/>
                <a:cs typeface="Calibri"/>
                <a:sym typeface="Calibri"/>
              </a:rPr>
              <a:t>1</a:t>
            </a:r>
            <a:endParaRPr sz="2800" b="1"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908875"/>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b="1">
                <a:solidFill>
                  <a:srgbClr val="040A24"/>
                </a:solidFill>
                <a:latin typeface="Calibri"/>
                <a:ea typeface="Calibri"/>
                <a:cs typeface="Calibri"/>
              </a:rPr>
              <a:t>Blockchain: Um </a:t>
            </a:r>
            <a:r>
              <a:rPr lang="en-US" sz="2400" b="1" err="1">
                <a:solidFill>
                  <a:srgbClr val="040A24"/>
                </a:solidFill>
                <a:latin typeface="Calibri"/>
                <a:ea typeface="Calibri"/>
                <a:cs typeface="Calibri"/>
              </a:rPr>
              <a:t>arcabouço</a:t>
            </a:r>
            <a:r>
              <a:rPr lang="en-US" sz="2400" b="1">
                <a:solidFill>
                  <a:srgbClr val="040A24"/>
                </a:solidFill>
                <a:latin typeface="Calibri"/>
                <a:ea typeface="Calibri"/>
                <a:cs typeface="Calibri"/>
              </a:rPr>
              <a:t> </a:t>
            </a:r>
            <a:r>
              <a:rPr lang="en-US" sz="2400" b="1" err="1">
                <a:solidFill>
                  <a:srgbClr val="040A24"/>
                </a:solidFill>
                <a:latin typeface="Calibri"/>
                <a:ea typeface="Calibri"/>
                <a:cs typeface="Calibri"/>
              </a:rPr>
              <a:t>Tecnológico</a:t>
            </a:r>
            <a:endParaRPr lang="en-US" sz="2400" b="1" u="none" strike="noStrike" cap="none" err="1">
              <a:solidFill>
                <a:srgbClr val="040A24"/>
              </a:solidFill>
              <a:latin typeface="Calibri"/>
              <a:ea typeface="Calibri"/>
              <a:cs typeface="Calibri"/>
            </a:endParaRPr>
          </a:p>
        </p:txBody>
      </p:sp>
      <p:sp>
        <p:nvSpPr>
          <p:cNvPr id="185" name="Google Shape;185;p17"/>
          <p:cNvSpPr txBox="1"/>
          <p:nvPr/>
        </p:nvSpPr>
        <p:spPr>
          <a:xfrm>
            <a:off x="678554" y="251757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62750" y="2574733"/>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a:solidFill>
                  <a:srgbClr val="040A24"/>
                </a:solidFill>
                <a:latin typeface="Calibri"/>
                <a:ea typeface="Calibri"/>
                <a:cs typeface="Calibri"/>
              </a:rPr>
              <a:t>Ledgers e </a:t>
            </a:r>
            <a:r>
              <a:rPr lang="en-US" sz="2400" err="1">
                <a:solidFill>
                  <a:srgbClr val="040A24"/>
                </a:solidFill>
                <a:latin typeface="Calibri"/>
                <a:ea typeface="Calibri"/>
                <a:cs typeface="Calibri"/>
              </a:rPr>
              <a:t>Registros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Imutáveis</a:t>
            </a:r>
            <a:r>
              <a:rPr lang="en-US" sz="2400">
                <a:solidFill>
                  <a:srgbClr val="040A24"/>
                </a:solidFill>
                <a:latin typeface="Calibri"/>
                <a:ea typeface="Calibri"/>
                <a:cs typeface="Calibri"/>
              </a:rPr>
              <a:t> </a:t>
            </a:r>
            <a:endParaRPr lang="en-US" sz="2400" b="0" i="0" u="none" strike="noStrike" cap="none">
              <a:solidFill>
                <a:srgbClr val="040A24"/>
              </a:solidFill>
              <a:latin typeface="Calibri"/>
              <a:ea typeface="Calibri"/>
              <a:cs typeface="Calibri"/>
            </a:endParaRPr>
          </a:p>
        </p:txBody>
      </p:sp>
      <p:sp>
        <p:nvSpPr>
          <p:cNvPr id="187" name="Google Shape;187;p17"/>
          <p:cNvSpPr txBox="1"/>
          <p:nvPr/>
        </p:nvSpPr>
        <p:spPr>
          <a:xfrm>
            <a:off x="678554" y="3183448"/>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2751" y="3854740"/>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dirty="0">
                <a:solidFill>
                  <a:srgbClr val="040A24"/>
                </a:solidFill>
                <a:latin typeface="Calibri"/>
                <a:ea typeface="Calibri"/>
                <a:cs typeface="Calibri"/>
              </a:rPr>
              <a:t>Como </a:t>
            </a:r>
            <a:r>
              <a:rPr lang="en-US" sz="2400" dirty="0" err="1">
                <a:solidFill>
                  <a:srgbClr val="040A24"/>
                </a:solidFill>
                <a:latin typeface="Calibri"/>
                <a:ea typeface="Calibri"/>
                <a:cs typeface="Calibri"/>
              </a:rPr>
              <a:t>garantir</a:t>
            </a:r>
            <a:r>
              <a:rPr lang="en-US" sz="2400" dirty="0">
                <a:solidFill>
                  <a:srgbClr val="040A24"/>
                </a:solidFill>
                <a:latin typeface="Calibri"/>
                <a:ea typeface="Calibri"/>
                <a:cs typeface="Calibri"/>
              </a:rPr>
              <a:t> a </a:t>
            </a:r>
            <a:r>
              <a:rPr lang="en-US" sz="2400" dirty="0" err="1">
                <a:solidFill>
                  <a:srgbClr val="040A24"/>
                </a:solidFill>
                <a:latin typeface="Calibri"/>
                <a:ea typeface="Calibri"/>
                <a:cs typeface="Calibri"/>
              </a:rPr>
              <a:t>origem</a:t>
            </a:r>
            <a:r>
              <a:rPr lang="en-US" sz="2400" dirty="0">
                <a:solidFill>
                  <a:srgbClr val="040A24"/>
                </a:solidFill>
                <a:latin typeface="Calibri"/>
                <a:ea typeface="Calibri"/>
                <a:cs typeface="Calibri"/>
              </a:rPr>
              <a:t> dos </a:t>
            </a:r>
            <a:r>
              <a:rPr lang="en-US" sz="2400" dirty="0" err="1">
                <a:solidFill>
                  <a:srgbClr val="040A24"/>
                </a:solidFill>
                <a:latin typeface="Calibri"/>
                <a:ea typeface="Calibri"/>
                <a:cs typeface="Calibri"/>
              </a:rPr>
              <a:t>eventos</a:t>
            </a:r>
            <a:r>
              <a:rPr lang="en-US" sz="2400" dirty="0">
                <a:solidFill>
                  <a:srgbClr val="040A24"/>
                </a:solidFill>
                <a:latin typeface="Calibri"/>
                <a:ea typeface="Calibri"/>
                <a:cs typeface="Calibri"/>
              </a:rPr>
              <a:t> ?</a:t>
            </a:r>
            <a:endParaRPr lang="en-US" sz="2400" b="0" i="0" u="none" strike="noStrike" cap="none" dirty="0">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sp>
        <p:nvSpPr>
          <p:cNvPr id="2" name="Google Shape;187;p17">
            <a:extLst>
              <a:ext uri="{FF2B5EF4-FFF2-40B4-BE49-F238E27FC236}">
                <a16:creationId xmlns:a16="http://schemas.microsoft.com/office/drawing/2014/main" id="{B2AAD1BA-8CA5-190A-0780-CE3639B7E8CA}"/>
              </a:ext>
            </a:extLst>
          </p:cNvPr>
          <p:cNvSpPr txBox="1"/>
          <p:nvPr/>
        </p:nvSpPr>
        <p:spPr>
          <a:xfrm>
            <a:off x="667771" y="3851995"/>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4</a:t>
            </a:r>
            <a:endParaRPr lang="en-US" sz="2800" i="0" u="none" strike="noStrike" cap="none">
              <a:solidFill>
                <a:srgbClr val="FFFFFF"/>
              </a:solidFill>
              <a:latin typeface="Calibri"/>
              <a:ea typeface="Calibri"/>
              <a:cs typeface="Calibri"/>
            </a:endParaRPr>
          </a:p>
        </p:txBody>
      </p:sp>
      <p:sp>
        <p:nvSpPr>
          <p:cNvPr id="3" name="Google Shape;188;p17">
            <a:extLst>
              <a:ext uri="{FF2B5EF4-FFF2-40B4-BE49-F238E27FC236}">
                <a16:creationId xmlns:a16="http://schemas.microsoft.com/office/drawing/2014/main" id="{59A9FF9D-70D1-A5BA-6E3F-3EC3F0676FCC}"/>
              </a:ext>
            </a:extLst>
          </p:cNvPr>
          <p:cNvSpPr/>
          <p:nvPr/>
        </p:nvSpPr>
        <p:spPr>
          <a:xfrm>
            <a:off x="2260498" y="3243811"/>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Blocos</a:t>
            </a:r>
            <a:endParaRPr lang="en-US" sz="2400" b="0" i="0" u="none" strike="noStrike" cap="none" err="1">
              <a:solidFill>
                <a:srgbClr val="040A24"/>
              </a:solidFill>
              <a:latin typeface="Calibri"/>
              <a:ea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Bifurcação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60</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3"/>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320949" y="1426604"/>
            <a:ext cx="4222273"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Por que acontece os </a:t>
            </a:r>
            <a:r>
              <a:rPr lang="pt-BR" sz="2000" dirty="0" err="1">
                <a:latin typeface="Calibri"/>
                <a:ea typeface="Calibri"/>
                <a:cs typeface="Arial"/>
              </a:rPr>
              <a:t>forks</a:t>
            </a:r>
            <a:r>
              <a:rPr lang="pt-BR" sz="2000" dirty="0">
                <a:latin typeface="Calibri"/>
                <a:ea typeface="Calibri"/>
                <a:cs typeface="Arial"/>
              </a:rPr>
              <a:t>?</a:t>
            </a:r>
          </a:p>
        </p:txBody>
      </p:sp>
      <p:pic>
        <p:nvPicPr>
          <p:cNvPr id="3" name="Imagem 3" descr="Interface gráfica do usuário, Aplicativo&#10;&#10;Descrição gerada automaticamente">
            <a:extLst>
              <a:ext uri="{FF2B5EF4-FFF2-40B4-BE49-F238E27FC236}">
                <a16:creationId xmlns:a16="http://schemas.microsoft.com/office/drawing/2014/main" id="{C038B2D9-9B61-1D69-8431-ED2C0926FDF7}"/>
              </a:ext>
            </a:extLst>
          </p:cNvPr>
          <p:cNvPicPr>
            <a:picLocks noChangeAspect="1"/>
          </p:cNvPicPr>
          <p:nvPr/>
        </p:nvPicPr>
        <p:blipFill>
          <a:blip r:embed="rId4"/>
          <a:stretch>
            <a:fillRect/>
          </a:stretch>
        </p:blipFill>
        <p:spPr>
          <a:xfrm>
            <a:off x="3098043" y="2257207"/>
            <a:ext cx="5728647" cy="2497124"/>
          </a:xfrm>
          <a:prstGeom prst="rect">
            <a:avLst/>
          </a:prstGeom>
        </p:spPr>
      </p:pic>
    </p:spTree>
    <p:extLst>
      <p:ext uri="{BB962C8B-B14F-4D97-AF65-F5344CB8AC3E}">
        <p14:creationId xmlns:p14="http://schemas.microsoft.com/office/powerpoint/2010/main" val="734725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Bifurcação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61</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3"/>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320949" y="1426604"/>
            <a:ext cx="4222273"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Por que acontece os </a:t>
            </a:r>
            <a:r>
              <a:rPr lang="pt-BR" sz="2000" dirty="0" err="1">
                <a:latin typeface="Calibri"/>
                <a:ea typeface="Calibri"/>
                <a:cs typeface="Arial"/>
              </a:rPr>
              <a:t>forks</a:t>
            </a:r>
            <a:r>
              <a:rPr lang="pt-BR" sz="2000" dirty="0">
                <a:latin typeface="Calibri"/>
                <a:ea typeface="Calibri"/>
                <a:cs typeface="Arial"/>
              </a:rPr>
              <a:t>?</a:t>
            </a:r>
          </a:p>
        </p:txBody>
      </p:sp>
      <p:pic>
        <p:nvPicPr>
          <p:cNvPr id="2" name="Imagem 3">
            <a:extLst>
              <a:ext uri="{FF2B5EF4-FFF2-40B4-BE49-F238E27FC236}">
                <a16:creationId xmlns:a16="http://schemas.microsoft.com/office/drawing/2014/main" id="{A960BE45-C29B-127D-647D-BB8A2326CDA3}"/>
              </a:ext>
            </a:extLst>
          </p:cNvPr>
          <p:cNvPicPr>
            <a:picLocks noChangeAspect="1"/>
          </p:cNvPicPr>
          <p:nvPr/>
        </p:nvPicPr>
        <p:blipFill>
          <a:blip r:embed="rId4"/>
          <a:stretch>
            <a:fillRect/>
          </a:stretch>
        </p:blipFill>
        <p:spPr>
          <a:xfrm>
            <a:off x="3072452" y="2314163"/>
            <a:ext cx="5754237" cy="2502630"/>
          </a:xfrm>
          <a:prstGeom prst="rect">
            <a:avLst/>
          </a:prstGeom>
        </p:spPr>
      </p:pic>
    </p:spTree>
    <p:extLst>
      <p:ext uri="{BB962C8B-B14F-4D97-AF65-F5344CB8AC3E}">
        <p14:creationId xmlns:p14="http://schemas.microsoft.com/office/powerpoint/2010/main" val="1416098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2" name="Imagem 2" descr="Diagrama&#10;&#10;Descrição gerada automaticamente">
            <a:extLst>
              <a:ext uri="{FF2B5EF4-FFF2-40B4-BE49-F238E27FC236}">
                <a16:creationId xmlns:a16="http://schemas.microsoft.com/office/drawing/2014/main" id="{9443380C-5008-B407-3CC4-70B5D7663FB8}"/>
              </a:ext>
            </a:extLst>
          </p:cNvPr>
          <p:cNvPicPr>
            <a:picLocks noChangeAspect="1"/>
          </p:cNvPicPr>
          <p:nvPr/>
        </p:nvPicPr>
        <p:blipFill>
          <a:blip r:embed="rId3"/>
          <a:stretch>
            <a:fillRect/>
          </a:stretch>
        </p:blipFill>
        <p:spPr>
          <a:xfrm>
            <a:off x="3132161" y="2033108"/>
            <a:ext cx="5498340" cy="2979439"/>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Bifurcação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62</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320949" y="1426604"/>
            <a:ext cx="4222273"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Por que acontece os </a:t>
            </a:r>
            <a:r>
              <a:rPr lang="pt-BR" sz="2000" dirty="0" err="1">
                <a:latin typeface="Calibri"/>
                <a:ea typeface="Calibri"/>
                <a:cs typeface="Arial"/>
              </a:rPr>
              <a:t>forks</a:t>
            </a:r>
            <a:r>
              <a:rPr lang="pt-BR" sz="2000" dirty="0">
                <a:latin typeface="Calibri"/>
                <a:ea typeface="Calibri"/>
                <a:cs typeface="Arial"/>
              </a:rPr>
              <a:t>?</a:t>
            </a:r>
          </a:p>
        </p:txBody>
      </p:sp>
    </p:spTree>
    <p:extLst>
      <p:ext uri="{BB962C8B-B14F-4D97-AF65-F5344CB8AC3E}">
        <p14:creationId xmlns:p14="http://schemas.microsoft.com/office/powerpoint/2010/main" val="2960459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EEE75A19-7219-7B6F-1D47-2435649C77D6}"/>
              </a:ext>
            </a:extLst>
          </p:cNvPr>
          <p:cNvPicPr>
            <a:picLocks noChangeAspect="1"/>
          </p:cNvPicPr>
          <p:nvPr/>
        </p:nvPicPr>
        <p:blipFill>
          <a:blip r:embed="rId3"/>
          <a:stretch>
            <a:fillRect/>
          </a:stretch>
        </p:blipFill>
        <p:spPr>
          <a:xfrm>
            <a:off x="2901855" y="1972962"/>
            <a:ext cx="5677468" cy="3048553"/>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Bifurcação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63</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320949" y="1426604"/>
            <a:ext cx="4222273"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Por que acontece os </a:t>
            </a:r>
            <a:r>
              <a:rPr lang="pt-BR" sz="2000" dirty="0" err="1">
                <a:latin typeface="Calibri"/>
                <a:ea typeface="Calibri"/>
                <a:cs typeface="Arial"/>
              </a:rPr>
              <a:t>forks</a:t>
            </a:r>
            <a:r>
              <a:rPr lang="pt-BR" sz="2000" dirty="0">
                <a:latin typeface="Calibri"/>
                <a:ea typeface="Calibri"/>
                <a:cs typeface="Arial"/>
              </a:rPr>
              <a:t>?</a:t>
            </a:r>
          </a:p>
        </p:txBody>
      </p:sp>
    </p:spTree>
    <p:extLst>
      <p:ext uri="{BB962C8B-B14F-4D97-AF65-F5344CB8AC3E}">
        <p14:creationId xmlns:p14="http://schemas.microsoft.com/office/powerpoint/2010/main" val="9017614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Bifurcação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64</a:t>
            </a:fld>
            <a:r>
              <a:rPr lang="en-US" dirty="0"/>
              <a:t>]</a:t>
            </a:r>
            <a:endParaRPr dirty="0"/>
          </a:p>
        </p:txBody>
      </p:sp>
      <p:sp>
        <p:nvSpPr>
          <p:cNvPr id="6" name="CaixaDeTexto 5">
            <a:extLst>
              <a:ext uri="{FF2B5EF4-FFF2-40B4-BE49-F238E27FC236}">
                <a16:creationId xmlns:a16="http://schemas.microsoft.com/office/drawing/2014/main" id="{D77E2CE1-DC40-6699-66DC-11938687EED0}"/>
              </a:ext>
            </a:extLst>
          </p:cNvPr>
          <p:cNvSpPr txBox="1"/>
          <p:nvPr/>
        </p:nvSpPr>
        <p:spPr>
          <a:xfrm>
            <a:off x="3720719" y="1874008"/>
            <a:ext cx="495243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Char char="•"/>
            </a:pPr>
            <a:r>
              <a:rPr lang="en-US" sz="2400" dirty="0">
                <a:latin typeface="Calibri"/>
              </a:rPr>
              <a:t>As </a:t>
            </a:r>
            <a:r>
              <a:rPr lang="en-US" sz="2400" dirty="0" err="1">
                <a:latin typeface="Calibri"/>
              </a:rPr>
              <a:t>transações</a:t>
            </a:r>
            <a:r>
              <a:rPr lang="en-US" sz="2400" dirty="0">
                <a:latin typeface="Calibri"/>
              </a:rPr>
              <a:t> </a:t>
            </a:r>
            <a:r>
              <a:rPr lang="en-US" sz="2400" dirty="0" err="1">
                <a:latin typeface="Calibri"/>
              </a:rPr>
              <a:t>podem</a:t>
            </a:r>
            <a:r>
              <a:rPr lang="en-US" sz="2400" dirty="0">
                <a:latin typeface="Calibri"/>
              </a:rPr>
              <a:t> </a:t>
            </a:r>
            <a:r>
              <a:rPr lang="en-US" sz="2400" dirty="0" err="1">
                <a:latin typeface="Calibri"/>
              </a:rPr>
              <a:t>não</a:t>
            </a:r>
            <a:r>
              <a:rPr lang="en-US" sz="2400" dirty="0">
                <a:latin typeface="Calibri"/>
              </a:rPr>
              <a:t> ser </a:t>
            </a:r>
            <a:r>
              <a:rPr lang="en-US" sz="2400" dirty="0" err="1">
                <a:latin typeface="Calibri"/>
              </a:rPr>
              <a:t>incluídas</a:t>
            </a:r>
            <a:r>
              <a:rPr lang="en-US" sz="2400" dirty="0">
                <a:latin typeface="Calibri"/>
              </a:rPr>
              <a:t> </a:t>
            </a:r>
            <a:r>
              <a:rPr lang="en-US" sz="2400" dirty="0" err="1">
                <a:latin typeface="Calibri"/>
              </a:rPr>
              <a:t>em</a:t>
            </a:r>
            <a:r>
              <a:rPr lang="en-US" sz="2400" dirty="0">
                <a:latin typeface="Calibri"/>
              </a:rPr>
              <a:t> um </a:t>
            </a:r>
            <a:r>
              <a:rPr lang="en-US" sz="2400" dirty="0" err="1">
                <a:latin typeface="Calibri"/>
              </a:rPr>
              <a:t>bloco</a:t>
            </a:r>
            <a:r>
              <a:rPr lang="en-US" sz="2400" dirty="0">
                <a:latin typeface="Calibri"/>
              </a:rPr>
              <a:t>?</a:t>
            </a:r>
          </a:p>
          <a:p>
            <a:pPr marL="342900" indent="-342900">
              <a:buChar char="•"/>
            </a:pPr>
            <a:endParaRPr lang="en-US" sz="2400" dirty="0">
              <a:latin typeface="Calibri"/>
            </a:endParaRPr>
          </a:p>
          <a:p>
            <a:pPr marL="342900" indent="-342900">
              <a:buChar char="•"/>
            </a:pPr>
            <a:r>
              <a:rPr lang="en-US" sz="2400" b="1" dirty="0">
                <a:latin typeface="Calibri"/>
              </a:rPr>
              <a:t>Mais de um </a:t>
            </a:r>
            <a:r>
              <a:rPr lang="en-US" sz="2400" b="1" dirty="0" err="1">
                <a:latin typeface="Calibri"/>
              </a:rPr>
              <a:t>bloco</a:t>
            </a:r>
            <a:r>
              <a:rPr lang="en-US" sz="2400" b="1" dirty="0">
                <a:latin typeface="Calibri"/>
              </a:rPr>
              <a:t> </a:t>
            </a:r>
            <a:r>
              <a:rPr lang="en-US" sz="2400" b="1" dirty="0" err="1">
                <a:latin typeface="Calibri"/>
              </a:rPr>
              <a:t>pode</a:t>
            </a:r>
            <a:r>
              <a:rPr lang="en-US" sz="2400" b="1" dirty="0">
                <a:latin typeface="Calibri"/>
              </a:rPr>
              <a:t> ser </a:t>
            </a:r>
            <a:r>
              <a:rPr lang="en-US" sz="2400" b="1" dirty="0" err="1">
                <a:latin typeface="Calibri"/>
              </a:rPr>
              <a:t>validado</a:t>
            </a:r>
            <a:r>
              <a:rPr lang="en-US" sz="2400" b="1" dirty="0">
                <a:latin typeface="Calibri"/>
              </a:rPr>
              <a:t> com </a:t>
            </a:r>
            <a:r>
              <a:rPr lang="en-US" sz="2400" b="1" dirty="0" err="1">
                <a:latin typeface="Calibri"/>
              </a:rPr>
              <a:t>mesmo</a:t>
            </a:r>
            <a:r>
              <a:rPr lang="en-US" sz="2400" b="1" dirty="0">
                <a:latin typeface="Calibri"/>
              </a:rPr>
              <a:t> timestamp?</a:t>
            </a:r>
            <a:endParaRPr lang="en-US" b="1"/>
          </a:p>
          <a:p>
            <a:pPr marL="342900" indent="-342900">
              <a:buChar char="•"/>
            </a:pPr>
            <a:endParaRPr lang="en-US" sz="2400" b="1" dirty="0">
              <a:latin typeface="Calibri"/>
            </a:endParaRPr>
          </a:p>
          <a:p>
            <a:pPr marL="342900" indent="-342900">
              <a:buChar char="•"/>
            </a:pPr>
            <a:r>
              <a:rPr lang="en-US" sz="2400" b="1" dirty="0">
                <a:latin typeface="Calibri"/>
              </a:rPr>
              <a:t>Como resolver?</a:t>
            </a:r>
            <a:endParaRPr lang="en-US" b="1"/>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3"/>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spTree>
    <p:extLst>
      <p:ext uri="{BB962C8B-B14F-4D97-AF65-F5344CB8AC3E}">
        <p14:creationId xmlns:p14="http://schemas.microsoft.com/office/powerpoint/2010/main" val="31794698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2" name="Imagem 2" descr="Gráfico, Gráfico de caixa estreita&#10;&#10;Descrição gerada automaticamente">
            <a:extLst>
              <a:ext uri="{FF2B5EF4-FFF2-40B4-BE49-F238E27FC236}">
                <a16:creationId xmlns:a16="http://schemas.microsoft.com/office/drawing/2014/main" id="{C9556C45-94B2-74BD-152F-40E31FE86BD6}"/>
              </a:ext>
            </a:extLst>
          </p:cNvPr>
          <p:cNvPicPr>
            <a:picLocks noChangeAspect="1"/>
          </p:cNvPicPr>
          <p:nvPr/>
        </p:nvPicPr>
        <p:blipFill>
          <a:blip r:embed="rId3"/>
          <a:stretch>
            <a:fillRect/>
          </a:stretch>
        </p:blipFill>
        <p:spPr>
          <a:xfrm>
            <a:off x="4394579" y="1707471"/>
            <a:ext cx="4107976" cy="2718023"/>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Mais de um Bloco?</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65</a:t>
            </a:fld>
            <a:r>
              <a:rPr lang="en-US"/>
              <a:t>]</a:t>
            </a:r>
            <a:endParaRPr/>
          </a:p>
        </p:txBody>
      </p:sp>
      <p:pic>
        <p:nvPicPr>
          <p:cNvPr id="4" name="Imagem 3" descr="Fundo preto com letras brancas&#10;&#10;Descrição gerada automaticamente">
            <a:extLst>
              <a:ext uri="{FF2B5EF4-FFF2-40B4-BE49-F238E27FC236}">
                <a16:creationId xmlns:a16="http://schemas.microsoft.com/office/drawing/2014/main" id="{8B09113C-6543-3B0B-7424-95DC4D5D179D}"/>
              </a:ext>
            </a:extLst>
          </p:cNvPr>
          <p:cNvPicPr>
            <a:picLocks noChangeAspect="1"/>
          </p:cNvPicPr>
          <p:nvPr/>
        </p:nvPicPr>
        <p:blipFill>
          <a:blip r:embed="rId4"/>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E50715A9-DCBE-12A4-86CF-4BC44FD48BFD}"/>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E agora?</a:t>
            </a:r>
          </a:p>
        </p:txBody>
      </p:sp>
    </p:spTree>
    <p:extLst>
      <p:ext uri="{BB962C8B-B14F-4D97-AF65-F5344CB8AC3E}">
        <p14:creationId xmlns:p14="http://schemas.microsoft.com/office/powerpoint/2010/main" val="4183845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a:solidFill>
                  <a:srgbClr val="EA4E60"/>
                </a:solidFill>
                <a:latin typeface="Century Gothic"/>
                <a:ea typeface="Century Gothic"/>
                <a:cs typeface="Century Gothic"/>
              </a:rPr>
              <a:t>Mais de um </a:t>
            </a:r>
            <a:r>
              <a:rPr lang="en-US" sz="4000" b="1" dirty="0" err="1">
                <a:solidFill>
                  <a:srgbClr val="EA4E60"/>
                </a:solidFill>
                <a:latin typeface="Century Gothic"/>
                <a:ea typeface="Century Gothic"/>
                <a:cs typeface="Century Gothic"/>
              </a:rPr>
              <a:t>bloco</a:t>
            </a:r>
            <a:r>
              <a:rPr lang="en-US" sz="4000" b="1" dirty="0">
                <a:solidFill>
                  <a:srgbClr val="EA4E60"/>
                </a:solidFill>
                <a:latin typeface="Century Gothic"/>
                <a:ea typeface="Century Gothic"/>
                <a:cs typeface="Century Gothic"/>
              </a:rPr>
              <a:t>?</a:t>
            </a:r>
            <a:endParaRPr lang="en-US" sz="4000" b="1" i="0" u="none" strike="noStrike" cap="none" dirty="0">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66</a:t>
            </a:fld>
            <a:r>
              <a:rPr lang="en-US"/>
              <a:t>]</a:t>
            </a:r>
            <a:endParaRPr/>
          </a:p>
        </p:txBody>
      </p:sp>
      <p:pic>
        <p:nvPicPr>
          <p:cNvPr id="2" name="Imagem 3" descr="Diagrama&#10;&#10;Descrição gerada automaticamente">
            <a:extLst>
              <a:ext uri="{FF2B5EF4-FFF2-40B4-BE49-F238E27FC236}">
                <a16:creationId xmlns:a16="http://schemas.microsoft.com/office/drawing/2014/main" id="{B2C02208-5788-F5CD-5760-32355C0E5826}"/>
              </a:ext>
            </a:extLst>
          </p:cNvPr>
          <p:cNvPicPr>
            <a:picLocks noChangeAspect="1"/>
          </p:cNvPicPr>
          <p:nvPr/>
        </p:nvPicPr>
        <p:blipFill>
          <a:blip r:embed="rId3"/>
          <a:stretch>
            <a:fillRect/>
          </a:stretch>
        </p:blipFill>
        <p:spPr>
          <a:xfrm>
            <a:off x="1874089" y="1352526"/>
            <a:ext cx="5827143" cy="3452051"/>
          </a:xfrm>
          <a:prstGeom prst="rect">
            <a:avLst/>
          </a:prstGeom>
        </p:spPr>
      </p:pic>
    </p:spTree>
    <p:extLst>
      <p:ext uri="{BB962C8B-B14F-4D97-AF65-F5344CB8AC3E}">
        <p14:creationId xmlns:p14="http://schemas.microsoft.com/office/powerpoint/2010/main" val="3071033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67</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3"/>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pic>
        <p:nvPicPr>
          <p:cNvPr id="2" name="Imagem 2" descr="Uma imagem contendo Aplicativo&#10;&#10;Descrição gerada automaticamente">
            <a:extLst>
              <a:ext uri="{FF2B5EF4-FFF2-40B4-BE49-F238E27FC236}">
                <a16:creationId xmlns:a16="http://schemas.microsoft.com/office/drawing/2014/main" id="{4CC2439C-9C4E-4D99-B86B-0D5EBAC4F76B}"/>
              </a:ext>
            </a:extLst>
          </p:cNvPr>
          <p:cNvPicPr>
            <a:picLocks noChangeAspect="1"/>
          </p:cNvPicPr>
          <p:nvPr/>
        </p:nvPicPr>
        <p:blipFill>
          <a:blip r:embed="rId4"/>
          <a:stretch>
            <a:fillRect/>
          </a:stretch>
        </p:blipFill>
        <p:spPr>
          <a:xfrm>
            <a:off x="3268639" y="2267568"/>
            <a:ext cx="5523931" cy="2450811"/>
          </a:xfrm>
          <a:prstGeom prst="rect">
            <a:avLst/>
          </a:prstGeom>
        </p:spPr>
      </p:pic>
    </p:spTree>
    <p:extLst>
      <p:ext uri="{BB962C8B-B14F-4D97-AF65-F5344CB8AC3E}">
        <p14:creationId xmlns:p14="http://schemas.microsoft.com/office/powerpoint/2010/main" val="3283182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3" name="Imagem 3">
            <a:extLst>
              <a:ext uri="{FF2B5EF4-FFF2-40B4-BE49-F238E27FC236}">
                <a16:creationId xmlns:a16="http://schemas.microsoft.com/office/drawing/2014/main" id="{BC5BC49B-B98B-705D-2017-E550B97D510D}"/>
              </a:ext>
            </a:extLst>
          </p:cNvPr>
          <p:cNvPicPr>
            <a:picLocks noChangeAspect="1"/>
          </p:cNvPicPr>
          <p:nvPr/>
        </p:nvPicPr>
        <p:blipFill>
          <a:blip r:embed="rId3"/>
          <a:stretch>
            <a:fillRect/>
          </a:stretch>
        </p:blipFill>
        <p:spPr>
          <a:xfrm>
            <a:off x="3200400" y="1999814"/>
            <a:ext cx="5720117" cy="2389231"/>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68</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spTree>
    <p:extLst>
      <p:ext uri="{BB962C8B-B14F-4D97-AF65-F5344CB8AC3E}">
        <p14:creationId xmlns:p14="http://schemas.microsoft.com/office/powerpoint/2010/main" val="41304602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69</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3"/>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pic>
        <p:nvPicPr>
          <p:cNvPr id="2" name="Imagem 3" descr="Diagrama&#10;&#10;Descrição gerada automaticamente">
            <a:extLst>
              <a:ext uri="{FF2B5EF4-FFF2-40B4-BE49-F238E27FC236}">
                <a16:creationId xmlns:a16="http://schemas.microsoft.com/office/drawing/2014/main" id="{2E0EEC3A-758A-3128-C481-E47B695F1BB7}"/>
              </a:ext>
            </a:extLst>
          </p:cNvPr>
          <p:cNvPicPr>
            <a:picLocks noChangeAspect="1"/>
          </p:cNvPicPr>
          <p:nvPr/>
        </p:nvPicPr>
        <p:blipFill>
          <a:blip r:embed="rId4"/>
          <a:stretch>
            <a:fillRect/>
          </a:stretch>
        </p:blipFill>
        <p:spPr>
          <a:xfrm>
            <a:off x="3891318" y="678199"/>
            <a:ext cx="4397991" cy="4077118"/>
          </a:xfrm>
          <a:prstGeom prst="rect">
            <a:avLst/>
          </a:prstGeom>
        </p:spPr>
      </p:pic>
    </p:spTree>
    <p:extLst>
      <p:ext uri="{BB962C8B-B14F-4D97-AF65-F5344CB8AC3E}">
        <p14:creationId xmlns:p14="http://schemas.microsoft.com/office/powerpoint/2010/main" val="233145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85173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5</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908875"/>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Inserção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Blocos</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Bifurcações</a:t>
            </a:r>
            <a:endParaRPr lang="en-US" sz="2400" u="none" strike="noStrike" cap="none" err="1">
              <a:solidFill>
                <a:srgbClr val="040A24"/>
              </a:solidFill>
              <a:latin typeface="Calibri"/>
              <a:ea typeface="Calibri"/>
              <a:cs typeface="Calibri"/>
            </a:endParaRPr>
          </a:p>
        </p:txBody>
      </p:sp>
      <p:sp>
        <p:nvSpPr>
          <p:cNvPr id="185" name="Google Shape;185;p17"/>
          <p:cNvSpPr txBox="1"/>
          <p:nvPr/>
        </p:nvSpPr>
        <p:spPr>
          <a:xfrm>
            <a:off x="678554" y="251757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86" name="Google Shape;186;p17"/>
          <p:cNvSpPr/>
          <p:nvPr/>
        </p:nvSpPr>
        <p:spPr>
          <a:xfrm>
            <a:off x="2262750" y="2574733"/>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a:solidFill>
                  <a:srgbClr val="040A24"/>
                </a:solidFill>
                <a:latin typeface="Calibri"/>
                <a:ea typeface="Calibri"/>
                <a:cs typeface="Calibri"/>
              </a:rPr>
              <a:t>Blockchain e </a:t>
            </a:r>
            <a:r>
              <a:rPr lang="en-US" sz="2400" err="1">
                <a:solidFill>
                  <a:srgbClr val="040A24"/>
                </a:solidFill>
                <a:latin typeface="Calibri"/>
                <a:ea typeface="Calibri"/>
                <a:cs typeface="Calibri"/>
              </a:rPr>
              <a:t>suas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categorias</a:t>
            </a:r>
            <a:endParaRPr lang="en-US" sz="2400" b="0" i="0" u="none" strike="noStrike" cap="none" err="1">
              <a:solidFill>
                <a:srgbClr val="040A24"/>
              </a:solidFill>
              <a:latin typeface="Calibri"/>
              <a:ea typeface="Calibri"/>
              <a:cs typeface="Calibri"/>
            </a:endParaRPr>
          </a:p>
        </p:txBody>
      </p:sp>
      <p:sp>
        <p:nvSpPr>
          <p:cNvPr id="187" name="Google Shape;187;p17"/>
          <p:cNvSpPr txBox="1"/>
          <p:nvPr/>
        </p:nvSpPr>
        <p:spPr>
          <a:xfrm>
            <a:off x="678554" y="3183448"/>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7</a:t>
            </a:r>
            <a:endParaRPr lang="en-US" sz="2800" i="0" u="none" strike="noStrike" cap="none">
              <a:solidFill>
                <a:srgbClr val="FFFFFF"/>
              </a:solidFill>
              <a:latin typeface="Calibri"/>
              <a:ea typeface="Calibri"/>
              <a:cs typeface="Calibri"/>
            </a:endParaRPr>
          </a:p>
        </p:txBody>
      </p:sp>
      <p:sp>
        <p:nvSpPr>
          <p:cNvPr id="188" name="Google Shape;188;p17"/>
          <p:cNvSpPr/>
          <p:nvPr/>
        </p:nvSpPr>
        <p:spPr>
          <a:xfrm>
            <a:off x="2262751" y="3240591"/>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Modificações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Estruturais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2" name="Google Shape;187;p17">
            <a:extLst>
              <a:ext uri="{FF2B5EF4-FFF2-40B4-BE49-F238E27FC236}">
                <a16:creationId xmlns:a16="http://schemas.microsoft.com/office/drawing/2014/main" id="{B2AAD1BA-8CA5-190A-0780-CE3639B7E8CA}"/>
              </a:ext>
            </a:extLst>
          </p:cNvPr>
          <p:cNvSpPr txBox="1"/>
          <p:nvPr/>
        </p:nvSpPr>
        <p:spPr>
          <a:xfrm>
            <a:off x="667771" y="3851995"/>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59A9FF9D-70D1-A5BA-6E3F-3EC3F0676FCC}"/>
              </a:ext>
            </a:extLst>
          </p:cNvPr>
          <p:cNvSpPr/>
          <p:nvPr/>
        </p:nvSpPr>
        <p:spPr>
          <a:xfrm>
            <a:off x="2251968" y="3909139"/>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Desafios</a:t>
            </a:r>
            <a:r>
              <a:rPr lang="en-US" sz="2400">
                <a:solidFill>
                  <a:srgbClr val="040A24"/>
                </a:solidFill>
                <a:latin typeface="Calibri"/>
                <a:ea typeface="Calibri"/>
                <a:cs typeface="Calibri"/>
              </a:rPr>
              <a:t> da Blockchain</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2014782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70</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3"/>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pic>
        <p:nvPicPr>
          <p:cNvPr id="2" name="Imagem 3" descr="Diagrama, Linha do tempo&#10;&#10;Descrição gerada automaticamente">
            <a:extLst>
              <a:ext uri="{FF2B5EF4-FFF2-40B4-BE49-F238E27FC236}">
                <a16:creationId xmlns:a16="http://schemas.microsoft.com/office/drawing/2014/main" id="{39D30AB3-AD7E-B083-C7ED-524B4FC3EA8F}"/>
              </a:ext>
            </a:extLst>
          </p:cNvPr>
          <p:cNvPicPr>
            <a:picLocks noChangeAspect="1"/>
          </p:cNvPicPr>
          <p:nvPr/>
        </p:nvPicPr>
        <p:blipFill>
          <a:blip r:embed="rId4"/>
          <a:stretch>
            <a:fillRect/>
          </a:stretch>
        </p:blipFill>
        <p:spPr>
          <a:xfrm>
            <a:off x="3882788" y="1060978"/>
            <a:ext cx="4747714" cy="3644222"/>
          </a:xfrm>
          <a:prstGeom prst="rect">
            <a:avLst/>
          </a:prstGeom>
        </p:spPr>
      </p:pic>
    </p:spTree>
    <p:extLst>
      <p:ext uri="{BB962C8B-B14F-4D97-AF65-F5344CB8AC3E}">
        <p14:creationId xmlns:p14="http://schemas.microsoft.com/office/powerpoint/2010/main" val="2348579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3" name="Imagem 3" descr="Diagrama, Linha do tempo&#10;&#10;Descrição gerada automaticamente">
            <a:extLst>
              <a:ext uri="{FF2B5EF4-FFF2-40B4-BE49-F238E27FC236}">
                <a16:creationId xmlns:a16="http://schemas.microsoft.com/office/drawing/2014/main" id="{D822EACA-2C42-4935-AA6E-8380090B2BC1}"/>
              </a:ext>
            </a:extLst>
          </p:cNvPr>
          <p:cNvPicPr>
            <a:picLocks noChangeAspect="1"/>
          </p:cNvPicPr>
          <p:nvPr/>
        </p:nvPicPr>
        <p:blipFill>
          <a:blip r:embed="rId3"/>
          <a:stretch>
            <a:fillRect/>
          </a:stretch>
        </p:blipFill>
        <p:spPr>
          <a:xfrm>
            <a:off x="3823079" y="1059298"/>
            <a:ext cx="5199796" cy="3954657"/>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71</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spTree>
    <p:extLst>
      <p:ext uri="{BB962C8B-B14F-4D97-AF65-F5344CB8AC3E}">
        <p14:creationId xmlns:p14="http://schemas.microsoft.com/office/powerpoint/2010/main" val="299284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2" name="Imagem 3" descr="Linha do tempo&#10;&#10;Descrição gerada automaticamente">
            <a:extLst>
              <a:ext uri="{FF2B5EF4-FFF2-40B4-BE49-F238E27FC236}">
                <a16:creationId xmlns:a16="http://schemas.microsoft.com/office/drawing/2014/main" id="{D8CD1D37-7812-DD8E-60E7-9F55765E03BD}"/>
              </a:ext>
            </a:extLst>
          </p:cNvPr>
          <p:cNvPicPr>
            <a:picLocks noChangeAspect="1"/>
          </p:cNvPicPr>
          <p:nvPr/>
        </p:nvPicPr>
        <p:blipFill>
          <a:blip r:embed="rId3"/>
          <a:stretch>
            <a:fillRect/>
          </a:stretch>
        </p:blipFill>
        <p:spPr>
          <a:xfrm>
            <a:off x="3370997" y="1722011"/>
            <a:ext cx="5455692" cy="3337211"/>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72</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spTree>
    <p:extLst>
      <p:ext uri="{BB962C8B-B14F-4D97-AF65-F5344CB8AC3E}">
        <p14:creationId xmlns:p14="http://schemas.microsoft.com/office/powerpoint/2010/main" val="1611373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3" name="Imagem 3" descr="Forma, Seta&#10;&#10;Descrição gerada automaticamente">
            <a:extLst>
              <a:ext uri="{FF2B5EF4-FFF2-40B4-BE49-F238E27FC236}">
                <a16:creationId xmlns:a16="http://schemas.microsoft.com/office/drawing/2014/main" id="{B41447EA-545E-CEFF-6B6D-0B40F3A6ACAF}"/>
              </a:ext>
            </a:extLst>
          </p:cNvPr>
          <p:cNvPicPr>
            <a:picLocks noChangeAspect="1"/>
          </p:cNvPicPr>
          <p:nvPr/>
        </p:nvPicPr>
        <p:blipFill>
          <a:blip r:embed="rId3"/>
          <a:stretch>
            <a:fillRect/>
          </a:stretch>
        </p:blipFill>
        <p:spPr>
          <a:xfrm>
            <a:off x="3507475" y="1773307"/>
            <a:ext cx="5370394" cy="3336975"/>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73</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spTree>
    <p:extLst>
      <p:ext uri="{BB962C8B-B14F-4D97-AF65-F5344CB8AC3E}">
        <p14:creationId xmlns:p14="http://schemas.microsoft.com/office/powerpoint/2010/main" val="16860406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2" name="Imagem 3" descr="Diagrama&#10;&#10;Descrição gerada automaticamente">
            <a:extLst>
              <a:ext uri="{FF2B5EF4-FFF2-40B4-BE49-F238E27FC236}">
                <a16:creationId xmlns:a16="http://schemas.microsoft.com/office/drawing/2014/main" id="{26B07126-AC9A-D0F1-17EE-384A3E4105D0}"/>
              </a:ext>
            </a:extLst>
          </p:cNvPr>
          <p:cNvPicPr>
            <a:picLocks noChangeAspect="1"/>
          </p:cNvPicPr>
          <p:nvPr/>
        </p:nvPicPr>
        <p:blipFill>
          <a:blip r:embed="rId3"/>
          <a:stretch>
            <a:fillRect/>
          </a:stretch>
        </p:blipFill>
        <p:spPr>
          <a:xfrm>
            <a:off x="2518012" y="1538772"/>
            <a:ext cx="6163670" cy="3098070"/>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74</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spTree>
    <p:extLst>
      <p:ext uri="{BB962C8B-B14F-4D97-AF65-F5344CB8AC3E}">
        <p14:creationId xmlns:p14="http://schemas.microsoft.com/office/powerpoint/2010/main" val="25582414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3" name="Imagem 3" descr="Uma imagem contendo Diagrama&#10;&#10;Descrição gerada automaticamente">
            <a:extLst>
              <a:ext uri="{FF2B5EF4-FFF2-40B4-BE49-F238E27FC236}">
                <a16:creationId xmlns:a16="http://schemas.microsoft.com/office/drawing/2014/main" id="{AE65A15C-3193-0D87-9C38-391FE5B2EA02}"/>
              </a:ext>
            </a:extLst>
          </p:cNvPr>
          <p:cNvPicPr>
            <a:picLocks noChangeAspect="1"/>
          </p:cNvPicPr>
          <p:nvPr/>
        </p:nvPicPr>
        <p:blipFill>
          <a:blip r:embed="rId3"/>
          <a:stretch>
            <a:fillRect/>
          </a:stretch>
        </p:blipFill>
        <p:spPr>
          <a:xfrm>
            <a:off x="2390064" y="1210330"/>
            <a:ext cx="6240438" cy="3703773"/>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75</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spTree>
    <p:extLst>
      <p:ext uri="{BB962C8B-B14F-4D97-AF65-F5344CB8AC3E}">
        <p14:creationId xmlns:p14="http://schemas.microsoft.com/office/powerpoint/2010/main" val="30593151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2" name="Imagem 3" descr="Forma, Seta&#10;&#10;Descrição gerada automaticamente">
            <a:extLst>
              <a:ext uri="{FF2B5EF4-FFF2-40B4-BE49-F238E27FC236}">
                <a16:creationId xmlns:a16="http://schemas.microsoft.com/office/drawing/2014/main" id="{4152F8C4-0718-36AB-405E-A28EB9B8F4D1}"/>
              </a:ext>
            </a:extLst>
          </p:cNvPr>
          <p:cNvPicPr>
            <a:picLocks noChangeAspect="1"/>
          </p:cNvPicPr>
          <p:nvPr/>
        </p:nvPicPr>
        <p:blipFill>
          <a:blip r:embed="rId3"/>
          <a:stretch>
            <a:fillRect/>
          </a:stretch>
        </p:blipFill>
        <p:spPr>
          <a:xfrm>
            <a:off x="2347415" y="1484032"/>
            <a:ext cx="6607222" cy="3548740"/>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dirty="0"/>
              <a:t>[</a:t>
            </a:r>
            <a:fld id="{00000000-1234-1234-1234-123412341234}" type="slidenum">
              <a:rPr lang="en-US" dirty="0">
                <a:solidFill>
                  <a:srgbClr val="EA4E60"/>
                </a:solidFill>
              </a:rPr>
              <a:t>76</a:t>
            </a:fld>
            <a:r>
              <a:rPr lang="en-US" dirty="0"/>
              <a:t>]</a:t>
            </a:r>
            <a:endParaRPr dirty="0"/>
          </a:p>
        </p:txBody>
      </p:sp>
      <p:pic>
        <p:nvPicPr>
          <p:cNvPr id="7" name="Imagem 6">
            <a:extLst>
              <a:ext uri="{FF2B5EF4-FFF2-40B4-BE49-F238E27FC236}">
                <a16:creationId xmlns:a16="http://schemas.microsoft.com/office/drawing/2014/main" id="{9E972E4E-F3DC-8374-03F9-FBF91FA4D38F}"/>
              </a:ext>
            </a:extLst>
          </p:cNvPr>
          <p:cNvPicPr>
            <a:picLocks noChangeAspect="1"/>
          </p:cNvPicPr>
          <p:nvPr/>
        </p:nvPicPr>
        <p:blipFill>
          <a:blip r:embed="rId4"/>
          <a:stretch>
            <a:fillRect/>
          </a:stretch>
        </p:blipFill>
        <p:spPr>
          <a:xfrm>
            <a:off x="-45289" y="2397065"/>
            <a:ext cx="2743200" cy="2743200"/>
          </a:xfrm>
          <a:prstGeom prst="rect">
            <a:avLst/>
          </a:prstGeom>
        </p:spPr>
      </p:pic>
      <p:sp>
        <p:nvSpPr>
          <p:cNvPr id="8" name="Balão de Pensamento: Nuvem 7">
            <a:extLst>
              <a:ext uri="{FF2B5EF4-FFF2-40B4-BE49-F238E27FC236}">
                <a16:creationId xmlns:a16="http://schemas.microsoft.com/office/drawing/2014/main" id="{1A0438ED-C796-5DEE-94CA-EC3338CF15F0}"/>
              </a:ext>
            </a:extLst>
          </p:cNvPr>
          <p:cNvSpPr/>
          <p:nvPr/>
        </p:nvSpPr>
        <p:spPr>
          <a:xfrm>
            <a:off x="636553" y="1426604"/>
            <a:ext cx="2976916"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dirty="0">
                <a:latin typeface="Calibri"/>
                <a:ea typeface="Calibri"/>
                <a:cs typeface="Arial"/>
              </a:rPr>
              <a:t>Dúvidas?</a:t>
            </a:r>
          </a:p>
        </p:txBody>
      </p:sp>
    </p:spTree>
    <p:extLst>
      <p:ext uri="{BB962C8B-B14F-4D97-AF65-F5344CB8AC3E}">
        <p14:creationId xmlns:p14="http://schemas.microsoft.com/office/powerpoint/2010/main" val="8045152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Ícone&#10;&#10;Descrição gerada automaticamente">
            <a:extLst>
              <a:ext uri="{FF2B5EF4-FFF2-40B4-BE49-F238E27FC236}">
                <a16:creationId xmlns:a16="http://schemas.microsoft.com/office/drawing/2014/main" id="{CA3CDB16-72B5-50DC-C6C4-962A81AEA5C6}"/>
              </a:ext>
            </a:extLst>
          </p:cNvPr>
          <p:cNvPicPr>
            <a:picLocks noChangeAspect="1"/>
          </p:cNvPicPr>
          <p:nvPr/>
        </p:nvPicPr>
        <p:blipFill>
          <a:blip r:embed="rId3"/>
          <a:stretch>
            <a:fillRect/>
          </a:stretch>
        </p:blipFill>
        <p:spPr>
          <a:xfrm>
            <a:off x="5895833" y="2277496"/>
            <a:ext cx="2743200" cy="2396836"/>
          </a:xfrm>
          <a:prstGeom prst="rect">
            <a:avLst/>
          </a:prstGeom>
        </p:spPr>
      </p:pic>
      <p:sp>
        <p:nvSpPr>
          <p:cNvPr id="231" name="Google Shape;231;g116d3f5ae16_1_0"/>
          <p:cNvSpPr txBox="1"/>
          <p:nvPr/>
        </p:nvSpPr>
        <p:spPr>
          <a:xfrm>
            <a:off x="565525" y="1481959"/>
            <a:ext cx="6264300" cy="3082791"/>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dirty="0" err="1">
                <a:solidFill>
                  <a:srgbClr val="040A24"/>
                </a:solidFill>
                <a:latin typeface="Calibri"/>
                <a:ea typeface="Calibri"/>
                <a:cs typeface="Calibri"/>
              </a:rPr>
              <a:t>Atualizações</a:t>
            </a:r>
            <a:r>
              <a:rPr lang="en-US" sz="2400" dirty="0">
                <a:solidFill>
                  <a:srgbClr val="040A24"/>
                </a:solidFill>
                <a:latin typeface="Calibri"/>
                <a:ea typeface="Calibri"/>
                <a:cs typeface="Calibri"/>
              </a:rPr>
              <a:t> de </a:t>
            </a:r>
            <a:r>
              <a:rPr lang="en-US" sz="2400" dirty="0" err="1">
                <a:solidFill>
                  <a:srgbClr val="040A24"/>
                </a:solidFill>
                <a:latin typeface="Calibri"/>
                <a:ea typeface="Calibri"/>
                <a:cs typeface="Calibri"/>
              </a:rPr>
              <a:t>softwares</a:t>
            </a:r>
            <a:r>
              <a:rPr lang="en-US" sz="2400" dirty="0">
                <a:solidFill>
                  <a:srgbClr val="040A24"/>
                </a:solidFill>
                <a:latin typeface="Calibri"/>
                <a:ea typeface="Calibri"/>
                <a:cs typeface="Calibri"/>
              </a:rPr>
              <a:t> e </a:t>
            </a:r>
            <a:r>
              <a:rPr lang="en-US" sz="2400" dirty="0" err="1">
                <a:solidFill>
                  <a:srgbClr val="040A24"/>
                </a:solidFill>
                <a:latin typeface="Calibri"/>
                <a:ea typeface="Calibri"/>
                <a:cs typeface="Calibri"/>
              </a:rPr>
              <a:t>plataformas</a:t>
            </a:r>
          </a:p>
          <a:p>
            <a:pPr algn="just">
              <a:lnSpc>
                <a:spcPct val="114999"/>
              </a:lnSpc>
              <a:spcBef>
                <a:spcPts val="1000"/>
              </a:spcBef>
            </a:pPr>
            <a:endParaRPr lang="en-US" sz="2400" dirty="0">
              <a:solidFill>
                <a:srgbClr val="040A24"/>
              </a:solidFill>
              <a:latin typeface="Calibri"/>
              <a:ea typeface="Calibri"/>
              <a:cs typeface="Calibri"/>
            </a:endParaRPr>
          </a:p>
          <a:p>
            <a:pPr algn="just">
              <a:lnSpc>
                <a:spcPct val="114999"/>
              </a:lnSpc>
              <a:spcBef>
                <a:spcPts val="1000"/>
              </a:spcBef>
            </a:pPr>
            <a:r>
              <a:rPr lang="en-US" sz="2400" dirty="0">
                <a:solidFill>
                  <a:srgbClr val="040A24"/>
                </a:solidFill>
                <a:latin typeface="Calibri"/>
                <a:ea typeface="Calibri"/>
                <a:cs typeface="Calibri"/>
              </a:rPr>
              <a:t>Como </a:t>
            </a:r>
            <a:r>
              <a:rPr lang="en-US" sz="2400" dirty="0" err="1">
                <a:solidFill>
                  <a:srgbClr val="040A24"/>
                </a:solidFill>
                <a:latin typeface="Calibri"/>
                <a:ea typeface="Calibri"/>
                <a:cs typeface="Calibri"/>
              </a:rPr>
              <a:t>ocorre</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na</a:t>
            </a:r>
            <a:r>
              <a:rPr lang="en-US" sz="2400" dirty="0">
                <a:solidFill>
                  <a:srgbClr val="040A24"/>
                </a:solidFill>
                <a:latin typeface="Calibri"/>
                <a:ea typeface="Calibri"/>
                <a:cs typeface="Calibri"/>
              </a:rPr>
              <a:t> blockchain?</a:t>
            </a:r>
            <a:endParaRPr lang="en-US" dirty="0"/>
          </a:p>
          <a:p>
            <a:pPr marL="342900" indent="-342900" algn="just">
              <a:lnSpc>
                <a:spcPct val="114999"/>
              </a:lnSpc>
              <a:spcBef>
                <a:spcPts val="1000"/>
              </a:spcBef>
              <a:buChar char="•"/>
            </a:pPr>
            <a:r>
              <a:rPr lang="en-US" sz="2400" dirty="0" err="1">
                <a:solidFill>
                  <a:srgbClr val="040A24"/>
                </a:solidFill>
                <a:latin typeface="Calibri"/>
                <a:ea typeface="Calibri"/>
                <a:cs typeface="Calibri"/>
              </a:rPr>
              <a:t>Consenso</a:t>
            </a:r>
            <a:r>
              <a:rPr lang="en-US" sz="2400" dirty="0">
                <a:solidFill>
                  <a:srgbClr val="040A24"/>
                </a:solidFill>
                <a:latin typeface="Calibri"/>
                <a:ea typeface="Calibri"/>
                <a:cs typeface="Calibri"/>
              </a:rPr>
              <a:t> </a:t>
            </a:r>
          </a:p>
          <a:p>
            <a:pPr marL="342900" indent="-342900" algn="just">
              <a:lnSpc>
                <a:spcPct val="114999"/>
              </a:lnSpc>
              <a:spcBef>
                <a:spcPts val="1000"/>
              </a:spcBef>
              <a:buChar char="•"/>
            </a:pPr>
            <a:r>
              <a:rPr lang="en-US" sz="2400" dirty="0" err="1">
                <a:solidFill>
                  <a:srgbClr val="040A24"/>
                </a:solidFill>
                <a:latin typeface="Calibri"/>
                <a:ea typeface="Calibri"/>
                <a:cs typeface="Calibri"/>
              </a:rPr>
              <a:t>Atualização</a:t>
            </a:r>
            <a:r>
              <a:rPr lang="en-US" sz="2400" dirty="0">
                <a:solidFill>
                  <a:srgbClr val="040A24"/>
                </a:solidFill>
                <a:latin typeface="Calibri"/>
                <a:ea typeface="Calibri"/>
                <a:cs typeface="Calibri"/>
              </a:rPr>
              <a:t> do </a:t>
            </a:r>
            <a:r>
              <a:rPr lang="en-US" sz="2400" dirty="0" err="1">
                <a:solidFill>
                  <a:srgbClr val="040A24"/>
                </a:solidFill>
                <a:latin typeface="Calibri"/>
                <a:ea typeface="Calibri"/>
                <a:cs typeface="Calibri"/>
              </a:rPr>
              <a:t>sistema</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Modificações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estruturais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77</a:t>
            </a:fld>
            <a:r>
              <a:rPr lang="en-US"/>
              <a:t>]</a:t>
            </a:r>
            <a:endParaRPr/>
          </a:p>
        </p:txBody>
      </p:sp>
      <p:pic>
        <p:nvPicPr>
          <p:cNvPr id="4" name="Imagem 4" descr="Uma imagem contendo Logotipo&#10;&#10;Descrição gerada automaticamente">
            <a:extLst>
              <a:ext uri="{FF2B5EF4-FFF2-40B4-BE49-F238E27FC236}">
                <a16:creationId xmlns:a16="http://schemas.microsoft.com/office/drawing/2014/main" id="{EA4F4782-8171-1B8C-8E22-FEC079ED26EF}"/>
              </a:ext>
            </a:extLst>
          </p:cNvPr>
          <p:cNvPicPr>
            <a:picLocks noChangeAspect="1"/>
          </p:cNvPicPr>
          <p:nvPr/>
        </p:nvPicPr>
        <p:blipFill>
          <a:blip r:embed="rId4"/>
          <a:stretch>
            <a:fillRect/>
          </a:stretch>
        </p:blipFill>
        <p:spPr>
          <a:xfrm>
            <a:off x="3984365" y="3300981"/>
            <a:ext cx="1422637" cy="1126083"/>
          </a:xfrm>
          <a:prstGeom prst="rect">
            <a:avLst/>
          </a:prstGeom>
        </p:spPr>
      </p:pic>
    </p:spTree>
    <p:extLst>
      <p:ext uri="{BB962C8B-B14F-4D97-AF65-F5344CB8AC3E}">
        <p14:creationId xmlns:p14="http://schemas.microsoft.com/office/powerpoint/2010/main" val="39311412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Modificações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estruturais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78</a:t>
            </a:fld>
            <a:r>
              <a:rPr lang="en-US"/>
              <a:t>]</a:t>
            </a:r>
            <a:endParaRPr/>
          </a:p>
        </p:txBody>
      </p:sp>
      <p:sp>
        <p:nvSpPr>
          <p:cNvPr id="3" name="Retângulo: Cantos Arredondados 2">
            <a:extLst>
              <a:ext uri="{FF2B5EF4-FFF2-40B4-BE49-F238E27FC236}">
                <a16:creationId xmlns:a16="http://schemas.microsoft.com/office/drawing/2014/main" id="{86D59283-C0F6-CCA9-A4EC-57ADE5867D99}"/>
              </a:ext>
            </a:extLst>
          </p:cNvPr>
          <p:cNvSpPr/>
          <p:nvPr/>
        </p:nvSpPr>
        <p:spPr>
          <a:xfrm>
            <a:off x="1368188" y="2575161"/>
            <a:ext cx="2140992" cy="84445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2400" dirty="0" err="1">
                <a:cs typeface="Arial"/>
              </a:rPr>
              <a:t>Fork</a:t>
            </a:r>
            <a:endParaRPr lang="pt-BR" sz="2400" dirty="0" err="1"/>
          </a:p>
        </p:txBody>
      </p:sp>
      <p:sp>
        <p:nvSpPr>
          <p:cNvPr id="5" name="Retângulo: Cantos Arredondados 4">
            <a:extLst>
              <a:ext uri="{FF2B5EF4-FFF2-40B4-BE49-F238E27FC236}">
                <a16:creationId xmlns:a16="http://schemas.microsoft.com/office/drawing/2014/main" id="{6853FC1D-0EFE-E2DB-3113-91F00557DC0F}"/>
              </a:ext>
            </a:extLst>
          </p:cNvPr>
          <p:cNvSpPr/>
          <p:nvPr/>
        </p:nvSpPr>
        <p:spPr>
          <a:xfrm>
            <a:off x="5232210" y="1730705"/>
            <a:ext cx="2140992" cy="84445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dirty="0">
                <a:cs typeface="Arial"/>
              </a:rPr>
              <a:t>Soft </a:t>
            </a:r>
            <a:r>
              <a:rPr lang="pt-BR" sz="2400" dirty="0" err="1">
                <a:cs typeface="Arial"/>
              </a:rPr>
              <a:t>Fork</a:t>
            </a:r>
            <a:endParaRPr lang="pt-BR" sz="2400" dirty="0" err="1"/>
          </a:p>
        </p:txBody>
      </p:sp>
      <p:sp>
        <p:nvSpPr>
          <p:cNvPr id="6" name="Retângulo: Cantos Arredondados 5">
            <a:extLst>
              <a:ext uri="{FF2B5EF4-FFF2-40B4-BE49-F238E27FC236}">
                <a16:creationId xmlns:a16="http://schemas.microsoft.com/office/drawing/2014/main" id="{3C1D0212-6105-57BC-5F6E-C5112D07C573}"/>
              </a:ext>
            </a:extLst>
          </p:cNvPr>
          <p:cNvSpPr/>
          <p:nvPr/>
        </p:nvSpPr>
        <p:spPr>
          <a:xfrm>
            <a:off x="5266329" y="3342846"/>
            <a:ext cx="2140992" cy="844456"/>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dirty="0">
                <a:cs typeface="Arial"/>
              </a:rPr>
              <a:t>Hard </a:t>
            </a:r>
            <a:r>
              <a:rPr lang="pt-BR" sz="2400" dirty="0" err="1">
                <a:cs typeface="Arial"/>
              </a:rPr>
              <a:t>Fork</a:t>
            </a:r>
            <a:endParaRPr lang="pt-BR" sz="2400" dirty="0" err="1"/>
          </a:p>
        </p:txBody>
      </p:sp>
      <p:sp>
        <p:nvSpPr>
          <p:cNvPr id="7" name="Chave Esquerda 6">
            <a:extLst>
              <a:ext uri="{FF2B5EF4-FFF2-40B4-BE49-F238E27FC236}">
                <a16:creationId xmlns:a16="http://schemas.microsoft.com/office/drawing/2014/main" id="{1CE45AB3-8445-B391-DCEB-49092D21E18A}"/>
              </a:ext>
            </a:extLst>
          </p:cNvPr>
          <p:cNvSpPr/>
          <p:nvPr/>
        </p:nvSpPr>
        <p:spPr>
          <a:xfrm>
            <a:off x="4099769" y="1984470"/>
            <a:ext cx="588559" cy="2021574"/>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0460419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Modificações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estruturais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79</a:t>
            </a:fld>
            <a:r>
              <a:rPr lang="en-US"/>
              <a:t>]</a:t>
            </a:r>
            <a:endParaRPr/>
          </a:p>
        </p:txBody>
      </p:sp>
      <p:sp>
        <p:nvSpPr>
          <p:cNvPr id="3" name="Retângulo: Cantos Arredondados 2">
            <a:extLst>
              <a:ext uri="{FF2B5EF4-FFF2-40B4-BE49-F238E27FC236}">
                <a16:creationId xmlns:a16="http://schemas.microsoft.com/office/drawing/2014/main" id="{86D59283-C0F6-CCA9-A4EC-57ADE5867D99}"/>
              </a:ext>
            </a:extLst>
          </p:cNvPr>
          <p:cNvSpPr/>
          <p:nvPr/>
        </p:nvSpPr>
        <p:spPr>
          <a:xfrm>
            <a:off x="1368188" y="2575161"/>
            <a:ext cx="2140992" cy="84445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2400" dirty="0" err="1">
                <a:cs typeface="Arial"/>
              </a:rPr>
              <a:t>Fork</a:t>
            </a:r>
            <a:endParaRPr lang="pt-BR" sz="2400" dirty="0" err="1"/>
          </a:p>
        </p:txBody>
      </p:sp>
      <p:sp>
        <p:nvSpPr>
          <p:cNvPr id="5" name="Retângulo: Cantos Arredondados 4">
            <a:extLst>
              <a:ext uri="{FF2B5EF4-FFF2-40B4-BE49-F238E27FC236}">
                <a16:creationId xmlns:a16="http://schemas.microsoft.com/office/drawing/2014/main" id="{6853FC1D-0EFE-E2DB-3113-91F00557DC0F}"/>
              </a:ext>
            </a:extLst>
          </p:cNvPr>
          <p:cNvSpPr/>
          <p:nvPr/>
        </p:nvSpPr>
        <p:spPr>
          <a:xfrm>
            <a:off x="5232210" y="1730705"/>
            <a:ext cx="2140992" cy="84445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dirty="0">
                <a:cs typeface="Arial"/>
              </a:rPr>
              <a:t>Soft </a:t>
            </a:r>
            <a:r>
              <a:rPr lang="pt-BR" sz="2400" dirty="0" err="1">
                <a:cs typeface="Arial"/>
              </a:rPr>
              <a:t>Fork</a:t>
            </a:r>
            <a:endParaRPr lang="pt-BR" sz="2400" dirty="0" err="1"/>
          </a:p>
        </p:txBody>
      </p:sp>
      <p:sp>
        <p:nvSpPr>
          <p:cNvPr id="6" name="Retângulo: Cantos Arredondados 5">
            <a:extLst>
              <a:ext uri="{FF2B5EF4-FFF2-40B4-BE49-F238E27FC236}">
                <a16:creationId xmlns:a16="http://schemas.microsoft.com/office/drawing/2014/main" id="{3C1D0212-6105-57BC-5F6E-C5112D07C573}"/>
              </a:ext>
            </a:extLst>
          </p:cNvPr>
          <p:cNvSpPr/>
          <p:nvPr/>
        </p:nvSpPr>
        <p:spPr>
          <a:xfrm>
            <a:off x="5266329" y="3342846"/>
            <a:ext cx="2140992" cy="844456"/>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dirty="0">
                <a:cs typeface="Arial"/>
              </a:rPr>
              <a:t>Hard </a:t>
            </a:r>
            <a:r>
              <a:rPr lang="pt-BR" sz="2400" dirty="0" err="1">
                <a:cs typeface="Arial"/>
              </a:rPr>
              <a:t>Fork</a:t>
            </a:r>
            <a:endParaRPr lang="pt-BR" sz="2400" dirty="0" err="1"/>
          </a:p>
        </p:txBody>
      </p:sp>
      <p:sp>
        <p:nvSpPr>
          <p:cNvPr id="7" name="Chave Esquerda 6">
            <a:extLst>
              <a:ext uri="{FF2B5EF4-FFF2-40B4-BE49-F238E27FC236}">
                <a16:creationId xmlns:a16="http://schemas.microsoft.com/office/drawing/2014/main" id="{1CE45AB3-8445-B391-DCEB-49092D21E18A}"/>
              </a:ext>
            </a:extLst>
          </p:cNvPr>
          <p:cNvSpPr/>
          <p:nvPr/>
        </p:nvSpPr>
        <p:spPr>
          <a:xfrm>
            <a:off x="4099769" y="1984470"/>
            <a:ext cx="588559" cy="2021574"/>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Balão de Fala: Retângulo com Cantos Arredondados 1">
            <a:extLst>
              <a:ext uri="{FF2B5EF4-FFF2-40B4-BE49-F238E27FC236}">
                <a16:creationId xmlns:a16="http://schemas.microsoft.com/office/drawing/2014/main" id="{361646E1-A51B-5092-6A24-370515FF8E86}"/>
              </a:ext>
            </a:extLst>
          </p:cNvPr>
          <p:cNvSpPr/>
          <p:nvPr/>
        </p:nvSpPr>
        <p:spPr>
          <a:xfrm>
            <a:off x="5675763" y="2802805"/>
            <a:ext cx="2763671" cy="614149"/>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cs typeface="Arial"/>
              </a:rPr>
              <a:t>Protocolos e Sistema</a:t>
            </a:r>
            <a:endParaRPr lang="pt-BR" dirty="0"/>
          </a:p>
        </p:txBody>
      </p:sp>
      <p:pic>
        <p:nvPicPr>
          <p:cNvPr id="8" name="Gráfico 8" descr="Círculos com setas com preenchimento sólido">
            <a:extLst>
              <a:ext uri="{FF2B5EF4-FFF2-40B4-BE49-F238E27FC236}">
                <a16:creationId xmlns:a16="http://schemas.microsoft.com/office/drawing/2014/main" id="{DCEA9C6C-A6BC-0268-B8BB-0DCB12031C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0584" y="2378976"/>
            <a:ext cx="914400" cy="914400"/>
          </a:xfrm>
          <a:prstGeom prst="rect">
            <a:avLst/>
          </a:prstGeom>
        </p:spPr>
      </p:pic>
      <p:sp>
        <p:nvSpPr>
          <p:cNvPr id="9" name="Balão de Fala: Retângulo com Cantos Arredondados 8">
            <a:extLst>
              <a:ext uri="{FF2B5EF4-FFF2-40B4-BE49-F238E27FC236}">
                <a16:creationId xmlns:a16="http://schemas.microsoft.com/office/drawing/2014/main" id="{097BDA66-7783-15D2-B895-4D94307CE0D7}"/>
              </a:ext>
            </a:extLst>
          </p:cNvPr>
          <p:cNvSpPr/>
          <p:nvPr/>
        </p:nvSpPr>
        <p:spPr>
          <a:xfrm>
            <a:off x="6025487" y="1284492"/>
            <a:ext cx="2763671" cy="614149"/>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dirty="0">
                <a:cs typeface="Arial"/>
              </a:rPr>
              <a:t>Funcionamento normal do sistema</a:t>
            </a:r>
            <a:endParaRPr lang="pt-BR" dirty="0"/>
          </a:p>
        </p:txBody>
      </p:sp>
    </p:spTree>
    <p:extLst>
      <p:ext uri="{BB962C8B-B14F-4D97-AF65-F5344CB8AC3E}">
        <p14:creationId xmlns:p14="http://schemas.microsoft.com/office/powerpoint/2010/main" val="2357649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r>
              <a:rPr lang="en-US" sz="2400">
                <a:solidFill>
                  <a:srgbClr val="A5A5A5"/>
                </a:solidFill>
                <a:latin typeface="Calibri"/>
                <a:cs typeface="Calibri"/>
                <a:sym typeface="Calibri"/>
              </a:rPr>
              <a:t>// </a:t>
            </a:r>
            <a:r>
              <a:rPr lang="en-US" sz="2400" err="1">
                <a:solidFill>
                  <a:srgbClr val="A5A5A5"/>
                </a:solidFill>
                <a:latin typeface="Calibri"/>
                <a:cs typeface="Calibri"/>
                <a:sym typeface="Calibri"/>
              </a:rPr>
              <a:t>Fundamentos</a:t>
            </a:r>
            <a:r>
              <a:rPr lang="en-US" sz="2400">
                <a:solidFill>
                  <a:srgbClr val="A5A5A5"/>
                </a:solidFill>
                <a:latin typeface="Calibri"/>
                <a:cs typeface="Calibri"/>
                <a:sym typeface="Calibri"/>
              </a:rPr>
              <a:t> da Blockchain</a:t>
            </a:r>
            <a:endParaRPr lang="en-US" sz="2400">
              <a:solidFill>
                <a:srgbClr val="A5A5A5"/>
              </a:solidFill>
              <a:latin typeface="Calibri"/>
              <a:cs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a:solidFill>
                  <a:srgbClr val="EA4E60"/>
                </a:solidFill>
                <a:latin typeface="Century Gothic"/>
                <a:sym typeface="Century Gothic"/>
              </a:rPr>
              <a:t>Blockchain: um </a:t>
            </a:r>
            <a:r>
              <a:rPr lang="en-US" sz="4000" b="1" err="1">
                <a:solidFill>
                  <a:srgbClr val="EA4E60"/>
                </a:solidFill>
                <a:latin typeface="Century Gothic"/>
                <a:sym typeface="Century Gothic"/>
              </a:rPr>
              <a:t>arcabouço</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tecnológico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sym typeface="Century Gothic"/>
              </a:rPr>
              <a:t>Modificações</a:t>
            </a:r>
            <a:r>
              <a:rPr lang="en-US" sz="4000" b="1" dirty="0">
                <a:solidFill>
                  <a:srgbClr val="EA4E60"/>
                </a:solidFill>
                <a:latin typeface="Century Gothic"/>
                <a:ea typeface="Century Gothic"/>
                <a:cs typeface="Century Gothic"/>
                <a:sym typeface="Century Gothic"/>
              </a:rPr>
              <a:t> </a:t>
            </a:r>
            <a:r>
              <a:rPr lang="en-US" sz="4000" b="1" dirty="0" err="1">
                <a:solidFill>
                  <a:srgbClr val="EA4E60"/>
                </a:solidFill>
                <a:latin typeface="Century Gothic"/>
                <a:ea typeface="Century Gothic"/>
                <a:cs typeface="Century Gothic"/>
                <a:sym typeface="Century Gothic"/>
              </a:rPr>
              <a:t>estruturais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80</a:t>
            </a:fld>
            <a:r>
              <a:rPr lang="en-US"/>
              <a:t>]</a:t>
            </a:r>
            <a:endParaRPr/>
          </a:p>
        </p:txBody>
      </p:sp>
      <p:sp>
        <p:nvSpPr>
          <p:cNvPr id="3" name="Retângulo: Cantos Arredondados 2">
            <a:extLst>
              <a:ext uri="{FF2B5EF4-FFF2-40B4-BE49-F238E27FC236}">
                <a16:creationId xmlns:a16="http://schemas.microsoft.com/office/drawing/2014/main" id="{86D59283-C0F6-CCA9-A4EC-57ADE5867D99}"/>
              </a:ext>
            </a:extLst>
          </p:cNvPr>
          <p:cNvSpPr/>
          <p:nvPr/>
        </p:nvSpPr>
        <p:spPr>
          <a:xfrm>
            <a:off x="1368188" y="2575161"/>
            <a:ext cx="2140992" cy="84445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2400" dirty="0" err="1">
                <a:cs typeface="Arial"/>
              </a:rPr>
              <a:t>Fork</a:t>
            </a:r>
            <a:endParaRPr lang="pt-BR" sz="2400" dirty="0" err="1"/>
          </a:p>
        </p:txBody>
      </p:sp>
      <p:sp>
        <p:nvSpPr>
          <p:cNvPr id="5" name="Retângulo: Cantos Arredondados 4">
            <a:extLst>
              <a:ext uri="{FF2B5EF4-FFF2-40B4-BE49-F238E27FC236}">
                <a16:creationId xmlns:a16="http://schemas.microsoft.com/office/drawing/2014/main" id="{6853FC1D-0EFE-E2DB-3113-91F00557DC0F}"/>
              </a:ext>
            </a:extLst>
          </p:cNvPr>
          <p:cNvSpPr/>
          <p:nvPr/>
        </p:nvSpPr>
        <p:spPr>
          <a:xfrm>
            <a:off x="5232210" y="1730705"/>
            <a:ext cx="2140992" cy="84445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dirty="0">
                <a:cs typeface="Arial"/>
              </a:rPr>
              <a:t>Soft </a:t>
            </a:r>
            <a:r>
              <a:rPr lang="pt-BR" sz="2400" dirty="0" err="1">
                <a:cs typeface="Arial"/>
              </a:rPr>
              <a:t>Fork</a:t>
            </a:r>
            <a:endParaRPr lang="pt-BR" sz="2400" dirty="0" err="1"/>
          </a:p>
        </p:txBody>
      </p:sp>
      <p:sp>
        <p:nvSpPr>
          <p:cNvPr id="6" name="Retângulo: Cantos Arredondados 5">
            <a:extLst>
              <a:ext uri="{FF2B5EF4-FFF2-40B4-BE49-F238E27FC236}">
                <a16:creationId xmlns:a16="http://schemas.microsoft.com/office/drawing/2014/main" id="{3C1D0212-6105-57BC-5F6E-C5112D07C573}"/>
              </a:ext>
            </a:extLst>
          </p:cNvPr>
          <p:cNvSpPr/>
          <p:nvPr/>
        </p:nvSpPr>
        <p:spPr>
          <a:xfrm>
            <a:off x="5266329" y="3342846"/>
            <a:ext cx="2140992" cy="844456"/>
          </a:xfrm>
          <a:prstGeom prst="roundRect">
            <a:avLst/>
          </a:prstGeom>
          <a:ln>
            <a:solidFill>
              <a:srgbClr val="C0000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dirty="0">
                <a:cs typeface="Arial"/>
              </a:rPr>
              <a:t>Hard </a:t>
            </a:r>
            <a:r>
              <a:rPr lang="pt-BR" sz="2400" dirty="0" err="1">
                <a:cs typeface="Arial"/>
              </a:rPr>
              <a:t>Fork</a:t>
            </a:r>
            <a:endParaRPr lang="pt-BR" sz="2400" dirty="0" err="1"/>
          </a:p>
        </p:txBody>
      </p:sp>
      <p:sp>
        <p:nvSpPr>
          <p:cNvPr id="7" name="Chave Esquerda 6">
            <a:extLst>
              <a:ext uri="{FF2B5EF4-FFF2-40B4-BE49-F238E27FC236}">
                <a16:creationId xmlns:a16="http://schemas.microsoft.com/office/drawing/2014/main" id="{1CE45AB3-8445-B391-DCEB-49092D21E18A}"/>
              </a:ext>
            </a:extLst>
          </p:cNvPr>
          <p:cNvSpPr/>
          <p:nvPr/>
        </p:nvSpPr>
        <p:spPr>
          <a:xfrm>
            <a:off x="4099769" y="1984470"/>
            <a:ext cx="588559" cy="2021574"/>
          </a:xfrm>
          <a:prstGeom prst="lef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Balão de Fala: Retângulo com Cantos Arredondados 1">
            <a:extLst>
              <a:ext uri="{FF2B5EF4-FFF2-40B4-BE49-F238E27FC236}">
                <a16:creationId xmlns:a16="http://schemas.microsoft.com/office/drawing/2014/main" id="{361646E1-A51B-5092-6A24-370515FF8E86}"/>
              </a:ext>
            </a:extLst>
          </p:cNvPr>
          <p:cNvSpPr/>
          <p:nvPr/>
        </p:nvSpPr>
        <p:spPr>
          <a:xfrm>
            <a:off x="5675763" y="2802805"/>
            <a:ext cx="2763671" cy="614149"/>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cs typeface="Arial"/>
              </a:rPr>
              <a:t>Protocolos e Sistema</a:t>
            </a:r>
            <a:endParaRPr lang="pt-BR" dirty="0"/>
          </a:p>
        </p:txBody>
      </p:sp>
      <p:pic>
        <p:nvPicPr>
          <p:cNvPr id="8" name="Gráfico 8" descr="Círculos com setas com preenchimento sólido">
            <a:extLst>
              <a:ext uri="{FF2B5EF4-FFF2-40B4-BE49-F238E27FC236}">
                <a16:creationId xmlns:a16="http://schemas.microsoft.com/office/drawing/2014/main" id="{DCEA9C6C-A6BC-0268-B8BB-0DCB12031C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0584" y="2378976"/>
            <a:ext cx="914400" cy="914400"/>
          </a:xfrm>
          <a:prstGeom prst="rect">
            <a:avLst/>
          </a:prstGeom>
        </p:spPr>
      </p:pic>
      <p:sp>
        <p:nvSpPr>
          <p:cNvPr id="9" name="Balão de Fala: Retângulo com Cantos Arredondados 8">
            <a:extLst>
              <a:ext uri="{FF2B5EF4-FFF2-40B4-BE49-F238E27FC236}">
                <a16:creationId xmlns:a16="http://schemas.microsoft.com/office/drawing/2014/main" id="{097BDA66-7783-15D2-B895-4D94307CE0D7}"/>
              </a:ext>
            </a:extLst>
          </p:cNvPr>
          <p:cNvSpPr/>
          <p:nvPr/>
        </p:nvSpPr>
        <p:spPr>
          <a:xfrm>
            <a:off x="6025487" y="1284492"/>
            <a:ext cx="2763671" cy="614149"/>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dirty="0">
                <a:cs typeface="Arial"/>
              </a:rPr>
              <a:t>Funcionamento normal do sistema</a:t>
            </a:r>
            <a:endParaRPr lang="pt-BR" dirty="0"/>
          </a:p>
        </p:txBody>
      </p:sp>
      <p:sp>
        <p:nvSpPr>
          <p:cNvPr id="4" name="Retângulo: Único Canto Arredondado 3">
            <a:extLst>
              <a:ext uri="{FF2B5EF4-FFF2-40B4-BE49-F238E27FC236}">
                <a16:creationId xmlns:a16="http://schemas.microsoft.com/office/drawing/2014/main" id="{1A4AC23B-FF80-CBF4-FC06-C41602824FAC}"/>
              </a:ext>
            </a:extLst>
          </p:cNvPr>
          <p:cNvSpPr/>
          <p:nvPr/>
        </p:nvSpPr>
        <p:spPr>
          <a:xfrm>
            <a:off x="4046561" y="4110535"/>
            <a:ext cx="1825388" cy="520321"/>
          </a:xfrm>
          <a:prstGeom prst="round1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dirty="0">
                <a:cs typeface="Arial"/>
              </a:rPr>
              <a:t>Adaptação total</a:t>
            </a:r>
            <a:endParaRPr lang="pt-BR" dirty="0"/>
          </a:p>
        </p:txBody>
      </p:sp>
      <p:sp>
        <p:nvSpPr>
          <p:cNvPr id="10" name="Retângulo: Único Canto Arredondado 9">
            <a:extLst>
              <a:ext uri="{FF2B5EF4-FFF2-40B4-BE49-F238E27FC236}">
                <a16:creationId xmlns:a16="http://schemas.microsoft.com/office/drawing/2014/main" id="{DB6429A4-386A-FF65-9C4E-2FFA237EC2E5}"/>
              </a:ext>
            </a:extLst>
          </p:cNvPr>
          <p:cNvSpPr/>
          <p:nvPr/>
        </p:nvSpPr>
        <p:spPr>
          <a:xfrm>
            <a:off x="3961262" y="2285146"/>
            <a:ext cx="1825388" cy="520321"/>
          </a:xfrm>
          <a:prstGeom prst="round1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dirty="0">
                <a:cs typeface="Arial"/>
              </a:rPr>
              <a:t>Adaptação parcial</a:t>
            </a:r>
            <a:endParaRPr lang="pt-BR" dirty="0"/>
          </a:p>
        </p:txBody>
      </p:sp>
    </p:spTree>
    <p:extLst>
      <p:ext uri="{BB962C8B-B14F-4D97-AF65-F5344CB8AC3E}">
        <p14:creationId xmlns:p14="http://schemas.microsoft.com/office/powerpoint/2010/main" val="18043924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Fundamentos</a:t>
            </a:r>
            <a:r>
              <a:rPr lang="en-US" sz="2400">
                <a:solidFill>
                  <a:srgbClr val="A5A5A5"/>
                </a:solidFill>
                <a:latin typeface="Calibri"/>
                <a:ea typeface="Calibri"/>
                <a:cs typeface="Calibri"/>
                <a:sym typeface="Calibri"/>
              </a:rPr>
              <a:t> da Blockchain</a:t>
            </a:r>
            <a:endParaRPr lang="en-US" sz="2400" i="0" u="none" strike="noStrike" cap="none">
              <a:solidFill>
                <a:srgbClr val="A5A5A5"/>
              </a:solidFill>
              <a:latin typeface="Calibri"/>
              <a:ea typeface="Calibri"/>
              <a:cs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Mecanismos</a:t>
            </a:r>
            <a:r>
              <a:rPr lang="en-US" sz="4000" b="1">
                <a:solidFill>
                  <a:srgbClr val="EA4E60"/>
                </a:solidFill>
                <a:latin typeface="Century Gothic"/>
                <a:ea typeface="Century Gothic"/>
                <a:cs typeface="Century Gothic"/>
              </a:rPr>
              <a:t> de </a:t>
            </a:r>
            <a:r>
              <a:rPr lang="en-US" sz="4000" b="1" err="1">
                <a:solidFill>
                  <a:srgbClr val="EA4E60"/>
                </a:solidFill>
                <a:latin typeface="Century Gothic"/>
                <a:ea typeface="Century Gothic"/>
                <a:cs typeface="Century Gothic"/>
              </a:rPr>
              <a:t>Consenso</a:t>
            </a:r>
            <a:r>
              <a:rPr lang="en-US" sz="4000" b="1">
                <a:solidFill>
                  <a:srgbClr val="EA4E60"/>
                </a:solidFill>
                <a:latin typeface="Century Gothic"/>
                <a:ea typeface="Century Gothic"/>
                <a:cs typeface="Century Gothic"/>
              </a:rPr>
              <a:t> - Blockchain</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81</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863086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959"/>
            <a:ext cx="5189538" cy="3082791"/>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dirty="0">
                <a:solidFill>
                  <a:srgbClr val="040A24"/>
                </a:solidFill>
                <a:latin typeface="Calibri"/>
                <a:ea typeface="Calibri"/>
                <a:cs typeface="Calibri"/>
              </a:rPr>
              <a:t>Como </a:t>
            </a:r>
            <a:r>
              <a:rPr lang="en-US" sz="2400" dirty="0" err="1">
                <a:solidFill>
                  <a:srgbClr val="040A24"/>
                </a:solidFill>
                <a:latin typeface="Calibri"/>
                <a:ea typeface="Calibri"/>
                <a:cs typeface="Calibri"/>
              </a:rPr>
              <a:t>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blocos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são</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incluídos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na</a:t>
            </a:r>
            <a:r>
              <a:rPr lang="en-US" sz="2400" dirty="0">
                <a:solidFill>
                  <a:srgbClr val="040A24"/>
                </a:solidFill>
                <a:latin typeface="Calibri"/>
                <a:ea typeface="Calibri"/>
                <a:cs typeface="Calibri"/>
              </a:rPr>
              <a:t> Blockchain?</a:t>
            </a:r>
            <a:endParaRPr lang="en-US" sz="2400" dirty="0" err="1">
              <a:solidFill>
                <a:srgbClr val="040A24"/>
              </a:solidFill>
              <a:latin typeface="Calibri"/>
              <a:ea typeface="Calibri"/>
              <a:cs typeface="Calibri"/>
            </a:endParaRPr>
          </a:p>
          <a:p>
            <a:pPr marL="342900" indent="-342900" algn="just">
              <a:lnSpc>
                <a:spcPct val="114999"/>
              </a:lnSpc>
              <a:spcBef>
                <a:spcPts val="1000"/>
              </a:spcBef>
              <a:buChar char="•"/>
            </a:pPr>
            <a:r>
              <a:rPr lang="en-US" sz="2400" dirty="0" err="1">
                <a:solidFill>
                  <a:srgbClr val="040A24"/>
                </a:solidFill>
                <a:latin typeface="Calibri"/>
                <a:ea typeface="Calibri"/>
                <a:cs typeface="Calibri"/>
              </a:rPr>
              <a:t>Qualquer</a:t>
            </a:r>
            <a:r>
              <a:rPr lang="en-US" sz="2400" dirty="0">
                <a:solidFill>
                  <a:srgbClr val="040A24"/>
                </a:solidFill>
                <a:latin typeface="Calibri"/>
                <a:ea typeface="Calibri"/>
                <a:cs typeface="Calibri"/>
              </a:rPr>
              <a:t> um </a:t>
            </a:r>
            <a:r>
              <a:rPr lang="en-US" sz="2400" dirty="0" err="1">
                <a:solidFill>
                  <a:srgbClr val="040A24"/>
                </a:solidFill>
                <a:latin typeface="Calibri"/>
                <a:ea typeface="Calibri"/>
                <a:cs typeface="Calibri"/>
              </a:rPr>
              <a:t>pode</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fazer</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atualização</a:t>
            </a:r>
            <a:r>
              <a:rPr lang="en-US" sz="2400" dirty="0">
                <a:solidFill>
                  <a:srgbClr val="040A24"/>
                </a:solidFill>
                <a:latin typeface="Calibri"/>
                <a:ea typeface="Calibri"/>
                <a:cs typeface="Calibri"/>
              </a:rPr>
              <a:t> da </a:t>
            </a:r>
            <a:r>
              <a:rPr lang="en-US" sz="2400" dirty="0" err="1">
                <a:solidFill>
                  <a:srgbClr val="040A24"/>
                </a:solidFill>
                <a:latin typeface="Calibri"/>
                <a:ea typeface="Calibri"/>
                <a:cs typeface="Calibri"/>
              </a:rPr>
              <a:t>sua</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cópia</a:t>
            </a:r>
            <a:r>
              <a:rPr lang="en-US" sz="2400" dirty="0">
                <a:solidFill>
                  <a:srgbClr val="040A24"/>
                </a:solidFill>
                <a:latin typeface="Calibri"/>
                <a:ea typeface="Calibri"/>
                <a:cs typeface="Calibri"/>
              </a:rPr>
              <a:t> da chain?</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82</a:t>
            </a:fld>
            <a:r>
              <a:rPr lang="en-US"/>
              <a:t>]</a:t>
            </a:r>
            <a:endParaRPr/>
          </a:p>
        </p:txBody>
      </p:sp>
      <p:pic>
        <p:nvPicPr>
          <p:cNvPr id="4" name="Imagem 2" descr="Ícone&#10;&#10;Descrição gerada automaticamente">
            <a:extLst>
              <a:ext uri="{FF2B5EF4-FFF2-40B4-BE49-F238E27FC236}">
                <a16:creationId xmlns:a16="http://schemas.microsoft.com/office/drawing/2014/main" id="{4EE9F2BD-B5B5-B4E4-9FDA-93A6F80E33EE}"/>
              </a:ext>
            </a:extLst>
          </p:cNvPr>
          <p:cNvPicPr>
            <a:picLocks noChangeAspect="1"/>
          </p:cNvPicPr>
          <p:nvPr/>
        </p:nvPicPr>
        <p:blipFill>
          <a:blip r:embed="rId3"/>
          <a:stretch>
            <a:fillRect/>
          </a:stretch>
        </p:blipFill>
        <p:spPr>
          <a:xfrm>
            <a:off x="6162192" y="1599950"/>
            <a:ext cx="2538597" cy="2519194"/>
          </a:xfrm>
          <a:prstGeom prst="rect">
            <a:avLst/>
          </a:prstGeom>
        </p:spPr>
      </p:pic>
    </p:spTree>
    <p:extLst>
      <p:ext uri="{BB962C8B-B14F-4D97-AF65-F5344CB8AC3E}">
        <p14:creationId xmlns:p14="http://schemas.microsoft.com/office/powerpoint/2010/main" val="2747028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959"/>
            <a:ext cx="5189538" cy="3082791"/>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dirty="0">
                <a:solidFill>
                  <a:srgbClr val="040A24"/>
                </a:solidFill>
                <a:latin typeface="Calibri"/>
                <a:ea typeface="Calibri"/>
                <a:cs typeface="Calibri"/>
              </a:rPr>
              <a:t>Como </a:t>
            </a:r>
            <a:r>
              <a:rPr lang="en-US" sz="2400" dirty="0" err="1">
                <a:solidFill>
                  <a:srgbClr val="040A24"/>
                </a:solidFill>
                <a:latin typeface="Calibri"/>
                <a:ea typeface="Calibri"/>
                <a:cs typeface="Calibri"/>
              </a:rPr>
              <a:t>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blocos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são</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incluídos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na</a:t>
            </a:r>
            <a:r>
              <a:rPr lang="en-US" sz="2400" dirty="0">
                <a:solidFill>
                  <a:srgbClr val="040A24"/>
                </a:solidFill>
                <a:latin typeface="Calibri"/>
                <a:ea typeface="Calibri"/>
                <a:cs typeface="Calibri"/>
              </a:rPr>
              <a:t> Blockchain?</a:t>
            </a:r>
          </a:p>
          <a:p>
            <a:pPr marL="342900" indent="-342900" algn="just">
              <a:lnSpc>
                <a:spcPct val="114999"/>
              </a:lnSpc>
              <a:spcBef>
                <a:spcPts val="1000"/>
              </a:spcBef>
              <a:buChar char="•"/>
            </a:pPr>
            <a:endParaRPr lang="en-US" sz="2400" dirty="0">
              <a:solidFill>
                <a:srgbClr val="040A24"/>
              </a:solidFill>
              <a:latin typeface="Calibri"/>
              <a:ea typeface="Calibri"/>
              <a:cs typeface="Calibri"/>
            </a:endParaRPr>
          </a:p>
          <a:p>
            <a:pPr marL="342900" indent="-342900" algn="just">
              <a:lnSpc>
                <a:spcPct val="114999"/>
              </a:lnSpc>
              <a:spcBef>
                <a:spcPts val="1000"/>
              </a:spcBef>
              <a:buChar char="•"/>
            </a:pPr>
            <a:endParaRPr lang="en-US" sz="2400" dirty="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83</a:t>
            </a:fld>
            <a:r>
              <a:rPr lang="en-US"/>
              <a:t>]</a:t>
            </a:r>
            <a:endParaRPr/>
          </a:p>
        </p:txBody>
      </p:sp>
      <p:pic>
        <p:nvPicPr>
          <p:cNvPr id="4" name="Imagem 2" descr="Ícone&#10;&#10;Descrição gerada automaticamente">
            <a:extLst>
              <a:ext uri="{FF2B5EF4-FFF2-40B4-BE49-F238E27FC236}">
                <a16:creationId xmlns:a16="http://schemas.microsoft.com/office/drawing/2014/main" id="{4EE9F2BD-B5B5-B4E4-9FDA-93A6F80E33EE}"/>
              </a:ext>
            </a:extLst>
          </p:cNvPr>
          <p:cNvPicPr>
            <a:picLocks noChangeAspect="1"/>
          </p:cNvPicPr>
          <p:nvPr/>
        </p:nvPicPr>
        <p:blipFill>
          <a:blip r:embed="rId3"/>
          <a:stretch>
            <a:fillRect/>
          </a:stretch>
        </p:blipFill>
        <p:spPr>
          <a:xfrm>
            <a:off x="6162192" y="1599950"/>
            <a:ext cx="2538597" cy="2519194"/>
          </a:xfrm>
          <a:prstGeom prst="rect">
            <a:avLst/>
          </a:prstGeom>
        </p:spPr>
      </p:pic>
      <p:sp>
        <p:nvSpPr>
          <p:cNvPr id="2" name="Retângulo: Cantos Arredondados 1">
            <a:extLst>
              <a:ext uri="{FF2B5EF4-FFF2-40B4-BE49-F238E27FC236}">
                <a16:creationId xmlns:a16="http://schemas.microsoft.com/office/drawing/2014/main" id="{F07B7C81-EBF7-CBC3-2DF9-8703E9B931A9}"/>
              </a:ext>
            </a:extLst>
          </p:cNvPr>
          <p:cNvSpPr/>
          <p:nvPr/>
        </p:nvSpPr>
        <p:spPr>
          <a:xfrm>
            <a:off x="660211" y="3061363"/>
            <a:ext cx="2038634" cy="64827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Hash</a:t>
            </a:r>
            <a:r>
              <a:rPr lang="pt-BR">
                <a:cs typeface="Arial"/>
              </a:rPr>
              <a:t> dos blocos</a:t>
            </a:r>
            <a:endParaRPr lang="pt-BR"/>
          </a:p>
        </p:txBody>
      </p:sp>
      <p:sp>
        <p:nvSpPr>
          <p:cNvPr id="3" name="Retângulo: Cantos Arredondados 2">
            <a:extLst>
              <a:ext uri="{FF2B5EF4-FFF2-40B4-BE49-F238E27FC236}">
                <a16:creationId xmlns:a16="http://schemas.microsoft.com/office/drawing/2014/main" id="{42D6EC13-0974-A8D2-1DCF-320ECBBA398D}"/>
              </a:ext>
            </a:extLst>
          </p:cNvPr>
          <p:cNvSpPr/>
          <p:nvPr/>
        </p:nvSpPr>
        <p:spPr>
          <a:xfrm>
            <a:off x="1709382" y="4102004"/>
            <a:ext cx="2038634" cy="648270"/>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dirty="0">
                <a:cs typeface="Arial"/>
              </a:rPr>
              <a:t>Consenso da Rede</a:t>
            </a:r>
          </a:p>
        </p:txBody>
      </p:sp>
      <p:sp>
        <p:nvSpPr>
          <p:cNvPr id="5" name="Retângulo: Cantos Arredondados 4">
            <a:extLst>
              <a:ext uri="{FF2B5EF4-FFF2-40B4-BE49-F238E27FC236}">
                <a16:creationId xmlns:a16="http://schemas.microsoft.com/office/drawing/2014/main" id="{457B9ED3-78FB-26C2-2792-2F66B693BBCB}"/>
              </a:ext>
            </a:extLst>
          </p:cNvPr>
          <p:cNvSpPr/>
          <p:nvPr/>
        </p:nvSpPr>
        <p:spPr>
          <a:xfrm>
            <a:off x="3500650" y="3069892"/>
            <a:ext cx="2132462" cy="750628"/>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dirty="0">
                <a:cs typeface="Arial"/>
              </a:rPr>
              <a:t>Trabalho computacional</a:t>
            </a:r>
          </a:p>
        </p:txBody>
      </p:sp>
    </p:spTree>
    <p:extLst>
      <p:ext uri="{BB962C8B-B14F-4D97-AF65-F5344CB8AC3E}">
        <p14:creationId xmlns:p14="http://schemas.microsoft.com/office/powerpoint/2010/main" val="14802343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959"/>
            <a:ext cx="5189538" cy="3082791"/>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dirty="0" err="1">
                <a:solidFill>
                  <a:srgbClr val="040A24"/>
                </a:solidFill>
                <a:latin typeface="Calibri"/>
                <a:ea typeface="Calibri"/>
                <a:cs typeface="Calibri"/>
              </a:rPr>
              <a:t>Conceito</a:t>
            </a:r>
            <a:r>
              <a:rPr lang="en-US" sz="2400" dirty="0">
                <a:solidFill>
                  <a:srgbClr val="040A24"/>
                </a:solidFill>
                <a:latin typeface="Calibri"/>
                <a:ea typeface="Calibri"/>
                <a:cs typeface="Calibri"/>
              </a:rPr>
              <a:t> de Sistemas </a:t>
            </a:r>
            <a:r>
              <a:rPr lang="en-US" sz="2400" dirty="0" err="1">
                <a:solidFill>
                  <a:srgbClr val="040A24"/>
                </a:solidFill>
                <a:latin typeface="Calibri"/>
                <a:ea typeface="Calibri"/>
                <a:cs typeface="Calibri"/>
              </a:rPr>
              <a:t>ditribuídos</a:t>
            </a:r>
            <a:endParaRPr lang="en-US" sz="2400" dirty="0">
              <a:solidFill>
                <a:srgbClr val="040A24"/>
              </a:solidFill>
              <a:latin typeface="Calibri"/>
              <a:ea typeface="Calibri"/>
              <a:cs typeface="Calibri"/>
            </a:endParaRPr>
          </a:p>
          <a:p>
            <a:pPr marL="342900" indent="-342900" algn="just">
              <a:lnSpc>
                <a:spcPct val="114999"/>
              </a:lnSpc>
              <a:spcBef>
                <a:spcPts val="1000"/>
              </a:spcBef>
              <a:buChar char="•"/>
            </a:pPr>
            <a:r>
              <a:rPr lang="en-US" sz="2400" dirty="0" err="1">
                <a:solidFill>
                  <a:srgbClr val="040A24"/>
                </a:solidFill>
                <a:latin typeface="Calibri"/>
                <a:ea typeface="Calibri"/>
                <a:cs typeface="Calibri"/>
              </a:rPr>
              <a:t>Manutenção</a:t>
            </a:r>
            <a:r>
              <a:rPr lang="en-US" sz="2400" dirty="0">
                <a:solidFill>
                  <a:srgbClr val="040A24"/>
                </a:solidFill>
                <a:latin typeface="Calibri"/>
                <a:ea typeface="Calibri"/>
                <a:cs typeface="Calibri"/>
              </a:rPr>
              <a:t> do </a:t>
            </a:r>
            <a:r>
              <a:rPr lang="en-US" sz="2400" dirty="0" err="1">
                <a:solidFill>
                  <a:srgbClr val="040A24"/>
                </a:solidFill>
                <a:latin typeface="Calibri"/>
                <a:ea typeface="Calibri"/>
                <a:cs typeface="Calibri"/>
              </a:rPr>
              <a:t>estado</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dirty="0" err="1">
                <a:solidFill>
                  <a:srgbClr val="040A24"/>
                </a:solidFill>
                <a:latin typeface="Calibri"/>
                <a:ea typeface="Calibri"/>
                <a:cs typeface="Calibri"/>
              </a:rPr>
              <a:t>Consistência</a:t>
            </a:r>
            <a:r>
              <a:rPr lang="en-US" sz="2400" dirty="0">
                <a:solidFill>
                  <a:srgbClr val="040A24"/>
                </a:solidFill>
                <a:latin typeface="Calibri"/>
                <a:ea typeface="Calibri"/>
                <a:cs typeface="Calibri"/>
              </a:rPr>
              <a:t> de </a:t>
            </a:r>
            <a:r>
              <a:rPr lang="en-US" sz="2400" dirty="0" err="1">
                <a:solidFill>
                  <a:srgbClr val="040A24"/>
                </a:solidFill>
                <a:latin typeface="Calibri"/>
                <a:ea typeface="Calibri"/>
                <a:cs typeface="Calibri"/>
              </a:rPr>
              <a:t>informações</a:t>
            </a:r>
          </a:p>
          <a:p>
            <a:pPr marL="342900" indent="-342900" algn="just">
              <a:lnSpc>
                <a:spcPct val="114999"/>
              </a:lnSpc>
              <a:spcBef>
                <a:spcPts val="1000"/>
              </a:spcBef>
              <a:buChar char="•"/>
            </a:pPr>
            <a:r>
              <a:rPr lang="en-US" sz="2400" dirty="0" err="1">
                <a:solidFill>
                  <a:srgbClr val="040A24"/>
                </a:solidFill>
                <a:latin typeface="Calibri"/>
                <a:ea typeface="Calibri"/>
                <a:cs typeface="Calibri"/>
              </a:rPr>
              <a:t>Problema</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generais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bizantinos</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84</a:t>
            </a:fld>
            <a:r>
              <a:rPr lang="en-US"/>
              <a:t>]</a:t>
            </a:r>
            <a:endParaRPr/>
          </a:p>
        </p:txBody>
      </p:sp>
      <p:pic>
        <p:nvPicPr>
          <p:cNvPr id="4" name="Imagem 2" descr="Ícone&#10;&#10;Descrição gerada automaticamente">
            <a:extLst>
              <a:ext uri="{FF2B5EF4-FFF2-40B4-BE49-F238E27FC236}">
                <a16:creationId xmlns:a16="http://schemas.microsoft.com/office/drawing/2014/main" id="{4EE9F2BD-B5B5-B4E4-9FDA-93A6F80E33EE}"/>
              </a:ext>
            </a:extLst>
          </p:cNvPr>
          <p:cNvPicPr>
            <a:picLocks noChangeAspect="1"/>
          </p:cNvPicPr>
          <p:nvPr/>
        </p:nvPicPr>
        <p:blipFill>
          <a:blip r:embed="rId3"/>
          <a:stretch>
            <a:fillRect/>
          </a:stretch>
        </p:blipFill>
        <p:spPr>
          <a:xfrm>
            <a:off x="6162192" y="1599950"/>
            <a:ext cx="2538597" cy="2519194"/>
          </a:xfrm>
          <a:prstGeom prst="rect">
            <a:avLst/>
          </a:prstGeom>
        </p:spPr>
      </p:pic>
    </p:spTree>
    <p:extLst>
      <p:ext uri="{BB962C8B-B14F-4D97-AF65-F5344CB8AC3E}">
        <p14:creationId xmlns:p14="http://schemas.microsoft.com/office/powerpoint/2010/main" val="40251286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959"/>
            <a:ext cx="5189538" cy="308279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Algoritmo</a:t>
            </a:r>
            <a:r>
              <a:rPr lang="en-US" sz="2400" dirty="0">
                <a:solidFill>
                  <a:srgbClr val="040A24"/>
                </a:solidFill>
                <a:latin typeface="Calibri"/>
                <a:ea typeface="Calibri"/>
                <a:cs typeface="Calibri"/>
              </a:rPr>
              <a:t> de </a:t>
            </a:r>
            <a:r>
              <a:rPr lang="en-US" sz="2400" dirty="0" err="1">
                <a:solidFill>
                  <a:srgbClr val="040A24"/>
                </a:solidFill>
                <a:latin typeface="Calibri"/>
                <a:ea typeface="Calibri"/>
                <a:cs typeface="Calibri"/>
              </a:rPr>
              <a:t>consenso</a:t>
            </a:r>
            <a:endParaRPr lang="pt-BR" dirty="0" err="1"/>
          </a:p>
          <a:p>
            <a:pPr marL="342900" indent="-342900" algn="just">
              <a:lnSpc>
                <a:spcPct val="114999"/>
              </a:lnSpc>
              <a:spcBef>
                <a:spcPts val="1000"/>
              </a:spcBef>
              <a:buChar char="•"/>
            </a:pPr>
            <a:r>
              <a:rPr lang="en-US" sz="2400" dirty="0" err="1">
                <a:solidFill>
                  <a:srgbClr val="040A24"/>
                </a:solidFill>
                <a:latin typeface="Calibri"/>
                <a:ea typeface="Calibri"/>
                <a:cs typeface="Calibri"/>
              </a:rPr>
              <a:t>Diretrizes</a:t>
            </a:r>
            <a:r>
              <a:rPr lang="en-US" sz="2400" dirty="0">
                <a:solidFill>
                  <a:srgbClr val="040A24"/>
                </a:solidFill>
                <a:latin typeface="Calibri"/>
                <a:ea typeface="Calibri"/>
                <a:cs typeface="Calibri"/>
              </a:rPr>
              <a:t> e </a:t>
            </a:r>
            <a:r>
              <a:rPr lang="en-US" sz="2400" dirty="0" err="1">
                <a:solidFill>
                  <a:srgbClr val="040A24"/>
                </a:solidFill>
                <a:latin typeface="Calibri"/>
                <a:ea typeface="Calibri"/>
                <a:cs typeface="Calibri"/>
              </a:rPr>
              <a:t>regras</a:t>
            </a:r>
          </a:p>
          <a:p>
            <a:pPr marL="342900" indent="-342900" algn="just">
              <a:lnSpc>
                <a:spcPct val="114999"/>
              </a:lnSpc>
              <a:spcBef>
                <a:spcPts val="1000"/>
              </a:spcBef>
              <a:buChar char="•"/>
            </a:pPr>
            <a:r>
              <a:rPr lang="en-US" sz="2400" dirty="0" err="1">
                <a:solidFill>
                  <a:srgbClr val="040A24"/>
                </a:solidFill>
                <a:latin typeface="Calibri"/>
                <a:ea typeface="Calibri"/>
                <a:cs typeface="Calibri"/>
              </a:rPr>
              <a:t>Recursos</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utilizados</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Mecanismos</a:t>
            </a:r>
            <a:r>
              <a:rPr lang="en-US" sz="4000" b="1" dirty="0">
                <a:solidFill>
                  <a:srgbClr val="EA4E60"/>
                </a:solidFill>
                <a:latin typeface="Century Gothic"/>
                <a:ea typeface="Century Gothic"/>
                <a:cs typeface="Century Gothic"/>
              </a:rPr>
              <a:t> de </a:t>
            </a:r>
            <a:r>
              <a:rPr lang="en-US" sz="4000" b="1" dirty="0" err="1">
                <a:solidFill>
                  <a:srgbClr val="EA4E60"/>
                </a:solidFill>
                <a:latin typeface="Century Gothic"/>
                <a:ea typeface="Century Gothic"/>
                <a:cs typeface="Century Gothic"/>
              </a:rPr>
              <a:t>consenso</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85</a:t>
            </a:fld>
            <a:r>
              <a:rPr lang="en-US"/>
              <a:t>]</a:t>
            </a:r>
            <a:endParaRPr/>
          </a:p>
        </p:txBody>
      </p:sp>
      <p:pic>
        <p:nvPicPr>
          <p:cNvPr id="4" name="Imagem 2" descr="Ícone&#10;&#10;Descrição gerada automaticamente">
            <a:extLst>
              <a:ext uri="{FF2B5EF4-FFF2-40B4-BE49-F238E27FC236}">
                <a16:creationId xmlns:a16="http://schemas.microsoft.com/office/drawing/2014/main" id="{4EE9F2BD-B5B5-B4E4-9FDA-93A6F80E33EE}"/>
              </a:ext>
            </a:extLst>
          </p:cNvPr>
          <p:cNvPicPr>
            <a:picLocks noChangeAspect="1"/>
          </p:cNvPicPr>
          <p:nvPr/>
        </p:nvPicPr>
        <p:blipFill>
          <a:blip r:embed="rId3"/>
          <a:stretch>
            <a:fillRect/>
          </a:stretch>
        </p:blipFill>
        <p:spPr>
          <a:xfrm>
            <a:off x="6162192" y="1599950"/>
            <a:ext cx="2538597" cy="2519194"/>
          </a:xfrm>
          <a:prstGeom prst="rect">
            <a:avLst/>
          </a:prstGeom>
        </p:spPr>
      </p:pic>
    </p:spTree>
    <p:extLst>
      <p:ext uri="{BB962C8B-B14F-4D97-AF65-F5344CB8AC3E}">
        <p14:creationId xmlns:p14="http://schemas.microsoft.com/office/powerpoint/2010/main" val="2796038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Mecanismos</a:t>
            </a:r>
            <a:r>
              <a:rPr lang="en-US" sz="4000" b="1" dirty="0">
                <a:solidFill>
                  <a:srgbClr val="EA4E60"/>
                </a:solidFill>
                <a:latin typeface="Century Gothic"/>
                <a:ea typeface="Century Gothic"/>
                <a:cs typeface="Century Gothic"/>
              </a:rPr>
              <a:t> de </a:t>
            </a:r>
            <a:r>
              <a:rPr lang="en-US" sz="4000" b="1" dirty="0" err="1">
                <a:solidFill>
                  <a:srgbClr val="EA4E60"/>
                </a:solidFill>
                <a:latin typeface="Century Gothic"/>
                <a:ea typeface="Century Gothic"/>
                <a:cs typeface="Century Gothic"/>
              </a:rPr>
              <a:t>consenso</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86</a:t>
            </a:fld>
            <a:r>
              <a:rPr lang="en-US"/>
              <a:t>]</a:t>
            </a:r>
            <a:endParaRPr/>
          </a:p>
        </p:txBody>
      </p:sp>
      <p:pic>
        <p:nvPicPr>
          <p:cNvPr id="4" name="Imagem 2" descr="Ícone&#10;&#10;Descrição gerada automaticamente">
            <a:extLst>
              <a:ext uri="{FF2B5EF4-FFF2-40B4-BE49-F238E27FC236}">
                <a16:creationId xmlns:a16="http://schemas.microsoft.com/office/drawing/2014/main" id="{4EE9F2BD-B5B5-B4E4-9FDA-93A6F80E33EE}"/>
              </a:ext>
            </a:extLst>
          </p:cNvPr>
          <p:cNvPicPr>
            <a:picLocks noChangeAspect="1"/>
          </p:cNvPicPr>
          <p:nvPr/>
        </p:nvPicPr>
        <p:blipFill>
          <a:blip r:embed="rId3"/>
          <a:stretch>
            <a:fillRect/>
          </a:stretch>
        </p:blipFill>
        <p:spPr>
          <a:xfrm>
            <a:off x="6154572" y="1599950"/>
            <a:ext cx="2538597" cy="2519194"/>
          </a:xfrm>
          <a:prstGeom prst="rect">
            <a:avLst/>
          </a:prstGeom>
        </p:spPr>
      </p:pic>
      <p:pic>
        <p:nvPicPr>
          <p:cNvPr id="3" name="Imagem 2" descr="Diagrama&#10;&#10;Descrição gerada automaticamente">
            <a:extLst>
              <a:ext uri="{FF2B5EF4-FFF2-40B4-BE49-F238E27FC236}">
                <a16:creationId xmlns:a16="http://schemas.microsoft.com/office/drawing/2014/main" id="{189FAE43-422F-71F3-CDAE-5A6FA30A99DB}"/>
              </a:ext>
            </a:extLst>
          </p:cNvPr>
          <p:cNvPicPr>
            <a:picLocks noChangeAspect="1"/>
          </p:cNvPicPr>
          <p:nvPr/>
        </p:nvPicPr>
        <p:blipFill>
          <a:blip r:embed="rId4"/>
          <a:stretch>
            <a:fillRect/>
          </a:stretch>
        </p:blipFill>
        <p:spPr>
          <a:xfrm>
            <a:off x="592923" y="2458122"/>
            <a:ext cx="5283535" cy="1665278"/>
          </a:xfrm>
          <a:prstGeom prst="rect">
            <a:avLst/>
          </a:prstGeom>
        </p:spPr>
      </p:pic>
      <p:sp>
        <p:nvSpPr>
          <p:cNvPr id="5" name="Balão de Fala: Retângulo com Cantos Arredondados 4">
            <a:extLst>
              <a:ext uri="{FF2B5EF4-FFF2-40B4-BE49-F238E27FC236}">
                <a16:creationId xmlns:a16="http://schemas.microsoft.com/office/drawing/2014/main" id="{47EEC6E8-CBDA-F0B8-9FF6-964A21EC282B}"/>
              </a:ext>
            </a:extLst>
          </p:cNvPr>
          <p:cNvSpPr/>
          <p:nvPr/>
        </p:nvSpPr>
        <p:spPr>
          <a:xfrm>
            <a:off x="2217420" y="1838706"/>
            <a:ext cx="2476500" cy="57912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dirty="0">
                <a:cs typeface="Arial"/>
              </a:rPr>
              <a:t>Consenso: bloco a bloco</a:t>
            </a:r>
            <a:endParaRPr lang="pt-BR" dirty="0"/>
          </a:p>
        </p:txBody>
      </p:sp>
    </p:spTree>
    <p:extLst>
      <p:ext uri="{BB962C8B-B14F-4D97-AF65-F5344CB8AC3E}">
        <p14:creationId xmlns:p14="http://schemas.microsoft.com/office/powerpoint/2010/main" val="36464234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695319"/>
            <a:ext cx="5898198" cy="2869431"/>
          </a:xfrm>
          <a:prstGeom prst="rect">
            <a:avLst/>
          </a:prstGeom>
          <a:noFill/>
          <a:ln>
            <a:noFill/>
          </a:ln>
        </p:spPr>
        <p:txBody>
          <a:bodyPr spcFirstLastPara="1" wrap="square" lIns="91425" tIns="91425" rIns="91425" bIns="91425" anchor="ctr" anchorCtr="0">
            <a:noAutofit/>
          </a:bodyPr>
          <a:lstStyle/>
          <a:p>
            <a:pPr marL="342900" indent="-342900" algn="just">
              <a:buChar char="•"/>
            </a:pPr>
            <a:r>
              <a:rPr lang="en-US" sz="2400" dirty="0">
                <a:latin typeface="Calibri"/>
              </a:rPr>
              <a:t>Practical byzantine fault tolerance (</a:t>
            </a:r>
            <a:r>
              <a:rPr lang="en-US" sz="2400" dirty="0">
                <a:latin typeface="Calibri"/>
                <a:cs typeface="Calibri"/>
              </a:rPr>
              <a:t>BPFT)</a:t>
            </a:r>
            <a:endParaRPr lang="en-US" sz="2400" dirty="0">
              <a:latin typeface="Calibri"/>
            </a:endParaRPr>
          </a:p>
          <a:p>
            <a:pPr marL="342900" indent="-342900" algn="just">
              <a:buChar char="•"/>
            </a:pPr>
            <a:r>
              <a:rPr lang="en-US" sz="2400" dirty="0">
                <a:latin typeface="Calibri"/>
              </a:rPr>
              <a:t>Proof of Work (</a:t>
            </a:r>
            <a:r>
              <a:rPr lang="en-US" sz="2400" dirty="0" err="1">
                <a:latin typeface="Calibri"/>
              </a:rPr>
              <a:t>PoW</a:t>
            </a:r>
            <a:r>
              <a:rPr lang="en-US" sz="2400" dirty="0">
                <a:latin typeface="Calibri"/>
              </a:rPr>
              <a:t>)</a:t>
            </a:r>
          </a:p>
          <a:p>
            <a:pPr marL="342900" indent="-342900" algn="just">
              <a:buChar char="•"/>
            </a:pPr>
            <a:r>
              <a:rPr lang="en-US" sz="2400" dirty="0">
                <a:latin typeface="Calibri"/>
              </a:rPr>
              <a:t>Proof of Stake (</a:t>
            </a:r>
            <a:r>
              <a:rPr lang="en-US" sz="2400" dirty="0" err="1">
                <a:latin typeface="Calibri"/>
              </a:rPr>
              <a:t>PoS</a:t>
            </a:r>
            <a:r>
              <a:rPr lang="en-US" sz="2400" dirty="0">
                <a:latin typeface="Calibri"/>
              </a:rPr>
              <a:t>)</a:t>
            </a:r>
          </a:p>
          <a:p>
            <a:pPr marL="342900" indent="-342900" algn="just">
              <a:buChar char="•"/>
            </a:pPr>
            <a:r>
              <a:rPr lang="en-US" sz="2400" dirty="0">
                <a:latin typeface="Calibri"/>
              </a:rPr>
              <a:t>Leased Proof of Stake (</a:t>
            </a:r>
            <a:r>
              <a:rPr lang="en-US" sz="2400" dirty="0" err="1">
                <a:latin typeface="Calibri"/>
              </a:rPr>
              <a:t>LPoS</a:t>
            </a:r>
            <a:r>
              <a:rPr lang="en-US" sz="2400" dirty="0">
                <a:latin typeface="Calibri"/>
              </a:rPr>
              <a:t>)</a:t>
            </a:r>
          </a:p>
          <a:p>
            <a:pPr marL="342900" indent="-342900" algn="just">
              <a:buChar char="•"/>
            </a:pPr>
            <a:r>
              <a:rPr lang="en-US" sz="2400" dirty="0">
                <a:latin typeface="Calibri"/>
              </a:rPr>
              <a:t>Proof of Capacity (PoC)</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Algoritmos</a:t>
            </a:r>
            <a:r>
              <a:rPr lang="en-US" sz="4000" b="1" dirty="0">
                <a:solidFill>
                  <a:srgbClr val="EA4E60"/>
                </a:solidFill>
                <a:latin typeface="Century Gothic"/>
                <a:ea typeface="Century Gothic"/>
                <a:cs typeface="Century Gothic"/>
              </a:rPr>
              <a:t> </a:t>
            </a:r>
            <a:r>
              <a:rPr lang="en-US" sz="4000" b="1" dirty="0" err="1">
                <a:solidFill>
                  <a:srgbClr val="EA4E60"/>
                </a:solidFill>
                <a:latin typeface="Century Gothic"/>
                <a:ea typeface="Century Gothic"/>
                <a:cs typeface="Century Gothic"/>
              </a:rPr>
              <a:t>existentes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87</a:t>
            </a:fld>
            <a:r>
              <a:rPr lang="en-US"/>
              <a:t>]</a:t>
            </a:r>
            <a:endParaRPr/>
          </a:p>
        </p:txBody>
      </p:sp>
      <p:pic>
        <p:nvPicPr>
          <p:cNvPr id="4" name="Imagem 2" descr="Ícone&#10;&#10;Descrição gerada automaticamente">
            <a:extLst>
              <a:ext uri="{FF2B5EF4-FFF2-40B4-BE49-F238E27FC236}">
                <a16:creationId xmlns:a16="http://schemas.microsoft.com/office/drawing/2014/main" id="{4EE9F2BD-B5B5-B4E4-9FDA-93A6F80E33EE}"/>
              </a:ext>
            </a:extLst>
          </p:cNvPr>
          <p:cNvPicPr>
            <a:picLocks noChangeAspect="1"/>
          </p:cNvPicPr>
          <p:nvPr/>
        </p:nvPicPr>
        <p:blipFill>
          <a:blip r:embed="rId3"/>
          <a:stretch>
            <a:fillRect/>
          </a:stretch>
        </p:blipFill>
        <p:spPr>
          <a:xfrm>
            <a:off x="6162192" y="1599950"/>
            <a:ext cx="2538597" cy="2519194"/>
          </a:xfrm>
          <a:prstGeom prst="rect">
            <a:avLst/>
          </a:prstGeom>
        </p:spPr>
      </p:pic>
    </p:spTree>
    <p:extLst>
      <p:ext uri="{BB962C8B-B14F-4D97-AF65-F5344CB8AC3E}">
        <p14:creationId xmlns:p14="http://schemas.microsoft.com/office/powerpoint/2010/main" val="36684782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695319"/>
            <a:ext cx="5898198" cy="2869431"/>
          </a:xfrm>
          <a:prstGeom prst="rect">
            <a:avLst/>
          </a:prstGeom>
          <a:noFill/>
          <a:ln>
            <a:noFill/>
          </a:ln>
        </p:spPr>
        <p:txBody>
          <a:bodyPr spcFirstLastPara="1" wrap="square" lIns="91425" tIns="91425" rIns="91425" bIns="91425" anchor="ctr" anchorCtr="0">
            <a:noAutofit/>
          </a:bodyPr>
          <a:lstStyle/>
          <a:p>
            <a:pPr marL="342900" indent="-342900" algn="just">
              <a:buChar char="•"/>
            </a:pPr>
            <a:r>
              <a:rPr lang="en-US" sz="2400" dirty="0">
                <a:latin typeface="Calibri"/>
              </a:rPr>
              <a:t>Practical byzantine fault tolerance (</a:t>
            </a:r>
            <a:r>
              <a:rPr lang="en-US" sz="2400" dirty="0">
                <a:latin typeface="Calibri"/>
                <a:cs typeface="Calibri"/>
              </a:rPr>
              <a:t>BPFT)</a:t>
            </a:r>
            <a:endParaRPr lang="en-US" sz="2400" dirty="0">
              <a:latin typeface="Calibri"/>
            </a:endParaRPr>
          </a:p>
          <a:p>
            <a:pPr marL="342900" indent="-342900" algn="just">
              <a:buChar char="•"/>
            </a:pPr>
            <a:r>
              <a:rPr lang="en-US" sz="2400" b="1" dirty="0">
                <a:solidFill>
                  <a:srgbClr val="00B050"/>
                </a:solidFill>
                <a:latin typeface="Calibri"/>
              </a:rPr>
              <a:t>Proof of Work (</a:t>
            </a:r>
            <a:r>
              <a:rPr lang="en-US" sz="2400" b="1" dirty="0" err="1">
                <a:solidFill>
                  <a:srgbClr val="00B050"/>
                </a:solidFill>
                <a:latin typeface="Calibri"/>
              </a:rPr>
              <a:t>PoW</a:t>
            </a:r>
            <a:r>
              <a:rPr lang="en-US" sz="2400" b="1" dirty="0">
                <a:solidFill>
                  <a:srgbClr val="00B050"/>
                </a:solidFill>
                <a:latin typeface="Calibri"/>
              </a:rPr>
              <a:t>)</a:t>
            </a:r>
          </a:p>
          <a:p>
            <a:pPr marL="342900" indent="-342900" algn="just">
              <a:buChar char="•"/>
            </a:pPr>
            <a:r>
              <a:rPr lang="en-US" sz="2400" b="1" dirty="0">
                <a:solidFill>
                  <a:srgbClr val="00B050"/>
                </a:solidFill>
                <a:latin typeface="Calibri"/>
              </a:rPr>
              <a:t>Proof of Stake (</a:t>
            </a:r>
            <a:r>
              <a:rPr lang="en-US" sz="2400" b="1" dirty="0" err="1">
                <a:solidFill>
                  <a:srgbClr val="00B050"/>
                </a:solidFill>
                <a:latin typeface="Calibri"/>
              </a:rPr>
              <a:t>PoS</a:t>
            </a:r>
            <a:r>
              <a:rPr lang="en-US" sz="2400" b="1" dirty="0">
                <a:solidFill>
                  <a:srgbClr val="00B050"/>
                </a:solidFill>
                <a:latin typeface="Calibri"/>
              </a:rPr>
              <a:t>)</a:t>
            </a:r>
          </a:p>
          <a:p>
            <a:pPr marL="342900" indent="-342900" algn="just">
              <a:buChar char="•"/>
            </a:pPr>
            <a:r>
              <a:rPr lang="en-US" sz="2400" dirty="0">
                <a:latin typeface="Calibri"/>
              </a:rPr>
              <a:t>Leased Proof of Stake (</a:t>
            </a:r>
            <a:r>
              <a:rPr lang="en-US" sz="2400" dirty="0" err="1">
                <a:latin typeface="Calibri"/>
              </a:rPr>
              <a:t>LPoS</a:t>
            </a:r>
            <a:r>
              <a:rPr lang="en-US" sz="2400" dirty="0">
                <a:latin typeface="Calibri"/>
              </a:rPr>
              <a:t>)</a:t>
            </a:r>
          </a:p>
          <a:p>
            <a:pPr marL="342900" indent="-342900" algn="just">
              <a:buChar char="•"/>
            </a:pPr>
            <a:r>
              <a:rPr lang="en-US" sz="2400" dirty="0">
                <a:latin typeface="Calibri"/>
              </a:rPr>
              <a:t>Proof of Capacity (PoC)</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Algoritmos</a:t>
            </a:r>
            <a:r>
              <a:rPr lang="en-US" sz="4000" b="1" dirty="0">
                <a:solidFill>
                  <a:srgbClr val="EA4E60"/>
                </a:solidFill>
                <a:latin typeface="Century Gothic"/>
                <a:ea typeface="Century Gothic"/>
                <a:cs typeface="Century Gothic"/>
              </a:rPr>
              <a:t> </a:t>
            </a:r>
            <a:r>
              <a:rPr lang="en-US" sz="4000" b="1" dirty="0" err="1">
                <a:solidFill>
                  <a:srgbClr val="EA4E60"/>
                </a:solidFill>
                <a:latin typeface="Century Gothic"/>
                <a:ea typeface="Century Gothic"/>
                <a:cs typeface="Century Gothic"/>
              </a:rPr>
              <a:t>existentes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88</a:t>
            </a:fld>
            <a:r>
              <a:rPr lang="en-US"/>
              <a:t>]</a:t>
            </a:r>
            <a:endParaRPr/>
          </a:p>
        </p:txBody>
      </p:sp>
      <p:pic>
        <p:nvPicPr>
          <p:cNvPr id="4" name="Imagem 2" descr="Ícone&#10;&#10;Descrição gerada automaticamente">
            <a:extLst>
              <a:ext uri="{FF2B5EF4-FFF2-40B4-BE49-F238E27FC236}">
                <a16:creationId xmlns:a16="http://schemas.microsoft.com/office/drawing/2014/main" id="{4EE9F2BD-B5B5-B4E4-9FDA-93A6F80E33EE}"/>
              </a:ext>
            </a:extLst>
          </p:cNvPr>
          <p:cNvPicPr>
            <a:picLocks noChangeAspect="1"/>
          </p:cNvPicPr>
          <p:nvPr/>
        </p:nvPicPr>
        <p:blipFill>
          <a:blip r:embed="rId3"/>
          <a:stretch>
            <a:fillRect/>
          </a:stretch>
        </p:blipFill>
        <p:spPr>
          <a:xfrm>
            <a:off x="6162192" y="1599950"/>
            <a:ext cx="2538597" cy="2519194"/>
          </a:xfrm>
          <a:prstGeom prst="rect">
            <a:avLst/>
          </a:prstGeom>
        </p:spPr>
      </p:pic>
    </p:spTree>
    <p:extLst>
      <p:ext uri="{BB962C8B-B14F-4D97-AF65-F5344CB8AC3E}">
        <p14:creationId xmlns:p14="http://schemas.microsoft.com/office/powerpoint/2010/main" val="2444856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695319"/>
            <a:ext cx="5898198" cy="2869431"/>
          </a:xfrm>
          <a:prstGeom prst="rect">
            <a:avLst/>
          </a:prstGeom>
          <a:noFill/>
          <a:ln>
            <a:noFill/>
          </a:ln>
        </p:spPr>
        <p:txBody>
          <a:bodyPr spcFirstLastPara="1" wrap="square" lIns="91425" tIns="91425" rIns="91425" bIns="91425" anchor="ctr" anchorCtr="0">
            <a:noAutofit/>
          </a:bodyPr>
          <a:lstStyle/>
          <a:p>
            <a:pPr marL="342900" indent="-342900" algn="just">
              <a:buChar char="•"/>
            </a:pPr>
            <a:r>
              <a:rPr lang="en-US" sz="2400" dirty="0">
                <a:latin typeface="Calibri"/>
              </a:rPr>
              <a:t>Practical byzantine fault tolerance (</a:t>
            </a:r>
            <a:r>
              <a:rPr lang="en-US" sz="2400" dirty="0">
                <a:latin typeface="Calibri"/>
                <a:cs typeface="Calibri"/>
              </a:rPr>
              <a:t>BPFT)</a:t>
            </a:r>
            <a:endParaRPr lang="en-US" sz="2400" dirty="0">
              <a:latin typeface="Calibri"/>
            </a:endParaRPr>
          </a:p>
          <a:p>
            <a:pPr marL="342900" indent="-342900" algn="just">
              <a:buChar char="•"/>
            </a:pPr>
            <a:r>
              <a:rPr lang="en-US" sz="2400" b="1" dirty="0">
                <a:solidFill>
                  <a:srgbClr val="00B050"/>
                </a:solidFill>
                <a:latin typeface="Calibri"/>
              </a:rPr>
              <a:t>Proof of Work (</a:t>
            </a:r>
            <a:r>
              <a:rPr lang="en-US" sz="2400" b="1" dirty="0" err="1">
                <a:solidFill>
                  <a:srgbClr val="00B050"/>
                </a:solidFill>
                <a:latin typeface="Calibri"/>
              </a:rPr>
              <a:t>PoW</a:t>
            </a:r>
            <a:r>
              <a:rPr lang="en-US" sz="2400" b="1" dirty="0">
                <a:solidFill>
                  <a:srgbClr val="00B050"/>
                </a:solidFill>
                <a:latin typeface="Calibri"/>
              </a:rPr>
              <a:t>)</a:t>
            </a:r>
          </a:p>
          <a:p>
            <a:pPr marL="342900" indent="-342900" algn="just">
              <a:buChar char="•"/>
            </a:pPr>
            <a:r>
              <a:rPr lang="en-US" sz="2400" b="1" dirty="0">
                <a:solidFill>
                  <a:srgbClr val="00B050"/>
                </a:solidFill>
                <a:latin typeface="Calibri"/>
              </a:rPr>
              <a:t>Proof of Stake (</a:t>
            </a:r>
            <a:r>
              <a:rPr lang="en-US" sz="2400" b="1" dirty="0" err="1">
                <a:solidFill>
                  <a:srgbClr val="00B050"/>
                </a:solidFill>
                <a:latin typeface="Calibri"/>
              </a:rPr>
              <a:t>PoS</a:t>
            </a:r>
            <a:r>
              <a:rPr lang="en-US" sz="2400" b="1" dirty="0">
                <a:solidFill>
                  <a:srgbClr val="00B050"/>
                </a:solidFill>
                <a:latin typeface="Calibri"/>
              </a:rPr>
              <a:t>)</a:t>
            </a:r>
          </a:p>
          <a:p>
            <a:pPr marL="342900" indent="-342900" algn="just">
              <a:buChar char="•"/>
            </a:pPr>
            <a:r>
              <a:rPr lang="en-US" sz="2400" dirty="0">
                <a:latin typeface="Calibri"/>
              </a:rPr>
              <a:t>Leased Proof of Stake (</a:t>
            </a:r>
            <a:r>
              <a:rPr lang="en-US" sz="2400" dirty="0" err="1">
                <a:latin typeface="Calibri"/>
              </a:rPr>
              <a:t>LPoS</a:t>
            </a:r>
            <a:r>
              <a:rPr lang="en-US" sz="2400" dirty="0">
                <a:latin typeface="Calibri"/>
              </a:rPr>
              <a:t>)</a:t>
            </a:r>
          </a:p>
          <a:p>
            <a:pPr marL="342900" indent="-342900" algn="just">
              <a:buChar char="•"/>
            </a:pPr>
            <a:r>
              <a:rPr lang="en-US" sz="2400" dirty="0">
                <a:latin typeface="Calibri"/>
              </a:rPr>
              <a:t>Proof of Capacity (PoC)</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Algoritmos</a:t>
            </a:r>
            <a:r>
              <a:rPr lang="en-US" sz="4000" b="1" dirty="0">
                <a:solidFill>
                  <a:srgbClr val="EA4E60"/>
                </a:solidFill>
                <a:latin typeface="Century Gothic"/>
                <a:ea typeface="Century Gothic"/>
                <a:cs typeface="Century Gothic"/>
              </a:rPr>
              <a:t> </a:t>
            </a:r>
            <a:r>
              <a:rPr lang="en-US" sz="4000" b="1" dirty="0" err="1">
                <a:solidFill>
                  <a:srgbClr val="EA4E60"/>
                </a:solidFill>
                <a:latin typeface="Century Gothic"/>
                <a:ea typeface="Century Gothic"/>
                <a:cs typeface="Century Gothic"/>
              </a:rPr>
              <a:t>existentes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89</a:t>
            </a:fld>
            <a:r>
              <a:rPr lang="en-US"/>
              <a:t>]</a:t>
            </a:r>
            <a:endParaRPr/>
          </a:p>
        </p:txBody>
      </p:sp>
      <p:pic>
        <p:nvPicPr>
          <p:cNvPr id="4" name="Imagem 2" descr="Ícone&#10;&#10;Descrição gerada automaticamente">
            <a:extLst>
              <a:ext uri="{FF2B5EF4-FFF2-40B4-BE49-F238E27FC236}">
                <a16:creationId xmlns:a16="http://schemas.microsoft.com/office/drawing/2014/main" id="{4EE9F2BD-B5B5-B4E4-9FDA-93A6F80E33EE}"/>
              </a:ext>
            </a:extLst>
          </p:cNvPr>
          <p:cNvPicPr>
            <a:picLocks noChangeAspect="1"/>
          </p:cNvPicPr>
          <p:nvPr/>
        </p:nvPicPr>
        <p:blipFill>
          <a:blip r:embed="rId3"/>
          <a:stretch>
            <a:fillRect/>
          </a:stretch>
        </p:blipFill>
        <p:spPr>
          <a:xfrm>
            <a:off x="6162192" y="1599950"/>
            <a:ext cx="2538597" cy="2519194"/>
          </a:xfrm>
          <a:prstGeom prst="rect">
            <a:avLst/>
          </a:prstGeom>
        </p:spPr>
      </p:pic>
      <p:sp>
        <p:nvSpPr>
          <p:cNvPr id="2" name="Retângulo: Cantos Arredondados 1">
            <a:extLst>
              <a:ext uri="{FF2B5EF4-FFF2-40B4-BE49-F238E27FC236}">
                <a16:creationId xmlns:a16="http://schemas.microsoft.com/office/drawing/2014/main" id="{0DAB7637-0D2A-1830-04AF-D9FE9C25701A}"/>
              </a:ext>
            </a:extLst>
          </p:cNvPr>
          <p:cNvSpPr/>
          <p:nvPr/>
        </p:nvSpPr>
        <p:spPr>
          <a:xfrm>
            <a:off x="563880" y="4217670"/>
            <a:ext cx="5654040" cy="60198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b="1" dirty="0">
                <a:cs typeface="Arial"/>
              </a:rPr>
              <a:t>Modificações - Hard </a:t>
            </a:r>
            <a:r>
              <a:rPr lang="pt-BR" b="1" dirty="0" err="1">
                <a:cs typeface="Arial"/>
              </a:rPr>
              <a:t>Fork</a:t>
            </a:r>
            <a:endParaRPr lang="pt-BR" b="1" dirty="0" err="1"/>
          </a:p>
        </p:txBody>
      </p:sp>
    </p:spTree>
    <p:extLst>
      <p:ext uri="{BB962C8B-B14F-4D97-AF65-F5344CB8AC3E}">
        <p14:creationId xmlns:p14="http://schemas.microsoft.com/office/powerpoint/2010/main" val="1402248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pic>
        <p:nvPicPr>
          <p:cNvPr id="2" name="Imagem 2" descr="Desenho de pessoa em pé&#10;&#10;Descrição gerada automaticamente">
            <a:extLst>
              <a:ext uri="{FF2B5EF4-FFF2-40B4-BE49-F238E27FC236}">
                <a16:creationId xmlns:a16="http://schemas.microsoft.com/office/drawing/2014/main" id="{E3AEC66D-EB39-6C7A-7B9A-CC91B85FF460}"/>
              </a:ext>
            </a:extLst>
          </p:cNvPr>
          <p:cNvPicPr>
            <a:picLocks noChangeAspect="1"/>
          </p:cNvPicPr>
          <p:nvPr/>
        </p:nvPicPr>
        <p:blipFill>
          <a:blip r:embed="rId3"/>
          <a:stretch>
            <a:fillRect/>
          </a:stretch>
        </p:blipFill>
        <p:spPr>
          <a:xfrm>
            <a:off x="1906437" y="1193178"/>
            <a:ext cx="5341907" cy="3900146"/>
          </a:xfrm>
          <a:prstGeom prst="rect">
            <a:avLst/>
          </a:prstGeom>
        </p:spPr>
      </p:pic>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é a Blockchain?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extLst>
      <p:ext uri="{BB962C8B-B14F-4D97-AF65-F5344CB8AC3E}">
        <p14:creationId xmlns:p14="http://schemas.microsoft.com/office/powerpoint/2010/main" val="33271203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959"/>
            <a:ext cx="5189538" cy="3082791"/>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dirty="0" err="1">
                <a:solidFill>
                  <a:srgbClr val="040A24"/>
                </a:solidFill>
                <a:latin typeface="Calibri"/>
                <a:ea typeface="Calibri"/>
                <a:cs typeface="Calibri"/>
              </a:rPr>
              <a:t>Qualquer</a:t>
            </a:r>
            <a:r>
              <a:rPr lang="en-US" sz="2400" dirty="0">
                <a:solidFill>
                  <a:srgbClr val="040A24"/>
                </a:solidFill>
                <a:latin typeface="Calibri"/>
                <a:ea typeface="Calibri"/>
                <a:cs typeface="Calibri"/>
              </a:rPr>
              <a:t> um </a:t>
            </a:r>
            <a:r>
              <a:rPr lang="en-US" sz="2400" dirty="0" err="1">
                <a:solidFill>
                  <a:srgbClr val="040A24"/>
                </a:solidFill>
                <a:latin typeface="Calibri"/>
                <a:ea typeface="Calibri"/>
                <a:cs typeface="Calibri"/>
              </a:rPr>
              <a:t>pode</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fazer</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atualização</a:t>
            </a:r>
            <a:r>
              <a:rPr lang="en-US" sz="2400" dirty="0">
                <a:solidFill>
                  <a:srgbClr val="040A24"/>
                </a:solidFill>
                <a:latin typeface="Calibri"/>
                <a:ea typeface="Calibri"/>
                <a:cs typeface="Calibri"/>
              </a:rPr>
              <a:t> da </a:t>
            </a:r>
            <a:r>
              <a:rPr lang="en-US" sz="2400" dirty="0" err="1">
                <a:solidFill>
                  <a:srgbClr val="040A24"/>
                </a:solidFill>
                <a:latin typeface="Calibri"/>
                <a:ea typeface="Calibri"/>
                <a:cs typeface="Calibri"/>
              </a:rPr>
              <a:t>sua</a:t>
            </a:r>
            <a:r>
              <a:rPr lang="en-US" sz="2400" dirty="0">
                <a:solidFill>
                  <a:srgbClr val="040A24"/>
                </a:solidFill>
                <a:latin typeface="Calibri"/>
                <a:ea typeface="Calibri"/>
                <a:cs typeface="Calibri"/>
              </a:rPr>
              <a:t> </a:t>
            </a:r>
            <a:r>
              <a:rPr lang="en-US" sz="2400" dirty="0" err="1">
                <a:solidFill>
                  <a:srgbClr val="040A24"/>
                </a:solidFill>
                <a:latin typeface="Calibri"/>
                <a:ea typeface="Calibri"/>
                <a:cs typeface="Calibri"/>
              </a:rPr>
              <a:t>cópia</a:t>
            </a:r>
            <a:r>
              <a:rPr lang="en-US" sz="2400" dirty="0">
                <a:solidFill>
                  <a:srgbClr val="040A24"/>
                </a:solidFill>
                <a:latin typeface="Calibri"/>
                <a:ea typeface="Calibri"/>
                <a:cs typeface="Calibri"/>
              </a:rPr>
              <a:t> da chain?</a:t>
            </a:r>
            <a:endParaRPr lang="pt-BR" dirty="0"/>
          </a:p>
          <a:p>
            <a:pPr marL="342900" indent="-342900" algn="just">
              <a:lnSpc>
                <a:spcPct val="114999"/>
              </a:lnSpc>
              <a:spcBef>
                <a:spcPts val="1000"/>
              </a:spcBef>
              <a:buChar char="•"/>
            </a:pPr>
            <a:endParaRPr lang="en-US" sz="2400" dirty="0">
              <a:solidFill>
                <a:srgbClr val="040A24"/>
              </a:solidFill>
              <a:latin typeface="Calibri"/>
              <a:ea typeface="Calibri"/>
              <a:cs typeface="Calibri"/>
            </a:endParaRPr>
          </a:p>
          <a:p>
            <a:pPr marL="342900" indent="-342900" algn="just">
              <a:lnSpc>
                <a:spcPct val="114999"/>
              </a:lnSpc>
              <a:spcBef>
                <a:spcPts val="1000"/>
              </a:spcBef>
              <a:buChar char="•"/>
            </a:pPr>
            <a:endParaRPr lang="en-US" sz="2400" dirty="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Consenso</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90</a:t>
            </a:fld>
            <a:r>
              <a:rPr lang="en-US"/>
              <a:t>]</a:t>
            </a:r>
            <a:endParaRPr/>
          </a:p>
        </p:txBody>
      </p:sp>
      <p:pic>
        <p:nvPicPr>
          <p:cNvPr id="4" name="Imagem 2" descr="Ícone&#10;&#10;Descrição gerada automaticamente">
            <a:extLst>
              <a:ext uri="{FF2B5EF4-FFF2-40B4-BE49-F238E27FC236}">
                <a16:creationId xmlns:a16="http://schemas.microsoft.com/office/drawing/2014/main" id="{4EE9F2BD-B5B5-B4E4-9FDA-93A6F80E33EE}"/>
              </a:ext>
            </a:extLst>
          </p:cNvPr>
          <p:cNvPicPr>
            <a:picLocks noChangeAspect="1"/>
          </p:cNvPicPr>
          <p:nvPr/>
        </p:nvPicPr>
        <p:blipFill>
          <a:blip r:embed="rId3"/>
          <a:stretch>
            <a:fillRect/>
          </a:stretch>
        </p:blipFill>
        <p:spPr>
          <a:xfrm>
            <a:off x="6162192" y="1599950"/>
            <a:ext cx="2538597" cy="2519194"/>
          </a:xfrm>
          <a:prstGeom prst="rect">
            <a:avLst/>
          </a:prstGeom>
        </p:spPr>
      </p:pic>
      <p:pic>
        <p:nvPicPr>
          <p:cNvPr id="3" name="Imagem 2" descr="Diagrama&#10;&#10;Descrição gerada automaticamente">
            <a:extLst>
              <a:ext uri="{FF2B5EF4-FFF2-40B4-BE49-F238E27FC236}">
                <a16:creationId xmlns:a16="http://schemas.microsoft.com/office/drawing/2014/main" id="{86DAAB70-2562-ADD7-4613-FD8F4CF81567}"/>
              </a:ext>
            </a:extLst>
          </p:cNvPr>
          <p:cNvPicPr>
            <a:picLocks noChangeAspect="1"/>
          </p:cNvPicPr>
          <p:nvPr/>
        </p:nvPicPr>
        <p:blipFill>
          <a:blip r:embed="rId4"/>
          <a:stretch>
            <a:fillRect/>
          </a:stretch>
        </p:blipFill>
        <p:spPr>
          <a:xfrm>
            <a:off x="797639" y="3183160"/>
            <a:ext cx="5283535" cy="1665278"/>
          </a:xfrm>
          <a:prstGeom prst="rect">
            <a:avLst/>
          </a:prstGeom>
        </p:spPr>
      </p:pic>
    </p:spTree>
    <p:extLst>
      <p:ext uri="{BB962C8B-B14F-4D97-AF65-F5344CB8AC3E}">
        <p14:creationId xmlns:p14="http://schemas.microsoft.com/office/powerpoint/2010/main" val="31656065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Fundamentos</a:t>
            </a:r>
            <a:r>
              <a:rPr lang="en-US" sz="2400">
                <a:solidFill>
                  <a:srgbClr val="A5A5A5"/>
                </a:solidFill>
                <a:latin typeface="Calibri"/>
                <a:ea typeface="Calibri"/>
                <a:cs typeface="Calibri"/>
                <a:sym typeface="Calibri"/>
              </a:rPr>
              <a:t> da Blockchain</a:t>
            </a:r>
            <a:endParaRPr lang="en-US" sz="2400" i="0" u="none" strike="noStrike" cap="none">
              <a:solidFill>
                <a:srgbClr val="A5A5A5"/>
              </a:solidFill>
              <a:latin typeface="Calibri"/>
              <a:ea typeface="Calibri"/>
              <a:cs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Blockchain e </a:t>
            </a:r>
            <a:r>
              <a:rPr lang="en-US" sz="4000" b="1" err="1">
                <a:solidFill>
                  <a:srgbClr val="EA4E60"/>
                </a:solidFill>
                <a:latin typeface="Century Gothic"/>
                <a:ea typeface="Century Gothic"/>
                <a:cs typeface="Century Gothic"/>
              </a:rPr>
              <a:t>suas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Categorias</a:t>
            </a:r>
            <a:r>
              <a:rPr lang="en-US" sz="4000" b="1">
                <a:solidFill>
                  <a:srgbClr val="EA4E60"/>
                </a:solidFill>
                <a:latin typeface="Century Gothic"/>
                <a:ea typeface="Century Gothic"/>
                <a:cs typeface="Century Gothic"/>
              </a:rPr>
              <a:t> </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91</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015137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695319"/>
            <a:ext cx="5898198" cy="2869431"/>
          </a:xfrm>
          <a:prstGeom prst="rect">
            <a:avLst/>
          </a:prstGeom>
          <a:noFill/>
          <a:ln>
            <a:noFill/>
          </a:ln>
        </p:spPr>
        <p:txBody>
          <a:bodyPr spcFirstLastPara="1" wrap="square" lIns="91425" tIns="91425" rIns="91425" bIns="91425" anchor="ctr" anchorCtr="0">
            <a:noAutofit/>
          </a:bodyPr>
          <a:lstStyle/>
          <a:p>
            <a:pPr marL="342900" indent="-342900" algn="just">
              <a:buChar char="•"/>
            </a:pPr>
            <a:r>
              <a:rPr lang="en-US" sz="2400" dirty="0" err="1">
                <a:latin typeface="Calibri"/>
              </a:rPr>
              <a:t>Carcterísticas</a:t>
            </a:r>
            <a:r>
              <a:rPr lang="en-US" sz="2400" dirty="0">
                <a:latin typeface="Calibri"/>
              </a:rPr>
              <a:t> da </a:t>
            </a:r>
            <a:r>
              <a:rPr lang="en-US" sz="2400" dirty="0" err="1">
                <a:latin typeface="Calibri"/>
              </a:rPr>
              <a:t>plataforma</a:t>
            </a:r>
            <a:endParaRPr lang="en-US" sz="2400">
              <a:latin typeface="Calibri"/>
            </a:endParaRPr>
          </a:p>
          <a:p>
            <a:pPr marL="342900" indent="-342900" algn="just">
              <a:buChar char="•"/>
            </a:pPr>
            <a:r>
              <a:rPr lang="en-US" sz="2400" dirty="0" err="1">
                <a:latin typeface="Calibri"/>
              </a:rPr>
              <a:t>Nível</a:t>
            </a:r>
            <a:r>
              <a:rPr lang="en-US" sz="2400" dirty="0">
                <a:latin typeface="Calibri"/>
              </a:rPr>
              <a:t> de </a:t>
            </a:r>
            <a:r>
              <a:rPr lang="en-US" sz="2400" dirty="0" err="1">
                <a:latin typeface="Calibri"/>
              </a:rPr>
              <a:t>permissão</a:t>
            </a:r>
            <a:endParaRPr lang="en-US" sz="2400">
              <a:latin typeface="Calibri"/>
            </a:endParaRPr>
          </a:p>
          <a:p>
            <a:pPr marL="342900" indent="-342900" algn="just">
              <a:buChar char="•"/>
            </a:pPr>
            <a:endParaRPr lang="en-US" sz="2400" dirty="0">
              <a:latin typeface="Calibri"/>
            </a:endParaRPr>
          </a:p>
          <a:p>
            <a:pPr algn="just"/>
            <a:endParaRPr lang="en-US" sz="2400" dirty="0">
              <a:latin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Categorias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92</a:t>
            </a:fld>
            <a:r>
              <a:rPr lang="en-US"/>
              <a:t>]</a:t>
            </a:r>
            <a:endParaRPr/>
          </a:p>
        </p:txBody>
      </p:sp>
      <p:pic>
        <p:nvPicPr>
          <p:cNvPr id="4" name="Imagem 2" descr="Ícone&#10;&#10;Descrição gerada automaticamente">
            <a:extLst>
              <a:ext uri="{FF2B5EF4-FFF2-40B4-BE49-F238E27FC236}">
                <a16:creationId xmlns:a16="http://schemas.microsoft.com/office/drawing/2014/main" id="{4EE9F2BD-B5B5-B4E4-9FDA-93A6F80E33EE}"/>
              </a:ext>
            </a:extLst>
          </p:cNvPr>
          <p:cNvPicPr>
            <a:picLocks noChangeAspect="1"/>
          </p:cNvPicPr>
          <p:nvPr/>
        </p:nvPicPr>
        <p:blipFill>
          <a:blip r:embed="rId3"/>
          <a:stretch>
            <a:fillRect/>
          </a:stretch>
        </p:blipFill>
        <p:spPr>
          <a:xfrm>
            <a:off x="6162192" y="1599950"/>
            <a:ext cx="2538597" cy="2519194"/>
          </a:xfrm>
          <a:prstGeom prst="rect">
            <a:avLst/>
          </a:prstGeom>
        </p:spPr>
      </p:pic>
      <p:sp>
        <p:nvSpPr>
          <p:cNvPr id="3" name="Retângulo: Cantos Arredondados 2">
            <a:extLst>
              <a:ext uri="{FF2B5EF4-FFF2-40B4-BE49-F238E27FC236}">
                <a16:creationId xmlns:a16="http://schemas.microsoft.com/office/drawing/2014/main" id="{D3836BCB-B2E6-F4E1-53C9-2A45CF7E18C1}"/>
              </a:ext>
            </a:extLst>
          </p:cNvPr>
          <p:cNvSpPr/>
          <p:nvPr/>
        </p:nvSpPr>
        <p:spPr>
          <a:xfrm>
            <a:off x="678180" y="4217670"/>
            <a:ext cx="2628900" cy="60198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dirty="0">
                <a:latin typeface="Calibri"/>
                <a:cs typeface="Arial"/>
              </a:rPr>
              <a:t>Públicas</a:t>
            </a:r>
          </a:p>
        </p:txBody>
      </p:sp>
      <p:sp>
        <p:nvSpPr>
          <p:cNvPr id="5" name="Retângulo: Cantos Arredondados 4">
            <a:extLst>
              <a:ext uri="{FF2B5EF4-FFF2-40B4-BE49-F238E27FC236}">
                <a16:creationId xmlns:a16="http://schemas.microsoft.com/office/drawing/2014/main" id="{8E9F02D5-E020-8670-B691-4E6ED24962F9}"/>
              </a:ext>
            </a:extLst>
          </p:cNvPr>
          <p:cNvSpPr/>
          <p:nvPr/>
        </p:nvSpPr>
        <p:spPr>
          <a:xfrm>
            <a:off x="3627119" y="4217670"/>
            <a:ext cx="2628900" cy="601980"/>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dirty="0" err="1">
                <a:latin typeface="Calibri"/>
                <a:cs typeface="Arial"/>
              </a:rPr>
              <a:t>Permissionadas</a:t>
            </a:r>
          </a:p>
        </p:txBody>
      </p:sp>
      <p:sp>
        <p:nvSpPr>
          <p:cNvPr id="6" name="Retângulo: Cantos Arredondados 5">
            <a:extLst>
              <a:ext uri="{FF2B5EF4-FFF2-40B4-BE49-F238E27FC236}">
                <a16:creationId xmlns:a16="http://schemas.microsoft.com/office/drawing/2014/main" id="{6B5271DC-2794-1DC8-B5D9-8C779CFCF216}"/>
              </a:ext>
            </a:extLst>
          </p:cNvPr>
          <p:cNvSpPr/>
          <p:nvPr/>
        </p:nvSpPr>
        <p:spPr>
          <a:xfrm>
            <a:off x="2202179" y="3409949"/>
            <a:ext cx="2628900" cy="60198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dirty="0">
                <a:latin typeface="Calibri"/>
                <a:cs typeface="Arial"/>
              </a:rPr>
              <a:t>Híbridas</a:t>
            </a:r>
          </a:p>
        </p:txBody>
      </p:sp>
    </p:spTree>
    <p:extLst>
      <p:ext uri="{BB962C8B-B14F-4D97-AF65-F5344CB8AC3E}">
        <p14:creationId xmlns:p14="http://schemas.microsoft.com/office/powerpoint/2010/main" val="41339373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695319"/>
            <a:ext cx="5898198" cy="2473191"/>
          </a:xfrm>
          <a:prstGeom prst="rect">
            <a:avLst/>
          </a:prstGeom>
          <a:noFill/>
          <a:ln>
            <a:noFill/>
          </a:ln>
        </p:spPr>
        <p:txBody>
          <a:bodyPr spcFirstLastPara="1" wrap="square" lIns="91425" tIns="91425" rIns="91425" bIns="91425" anchor="ctr" anchorCtr="0">
            <a:noAutofit/>
          </a:bodyPr>
          <a:lstStyle/>
          <a:p>
            <a:pPr marL="342900" indent="-342900" algn="just">
              <a:buChar char="•"/>
            </a:pPr>
            <a:r>
              <a:rPr lang="en-US" sz="2400" dirty="0" err="1">
                <a:latin typeface="Calibri"/>
              </a:rPr>
              <a:t>Não-permissionadas</a:t>
            </a:r>
            <a:endParaRPr lang="en-US" sz="2400" dirty="0">
              <a:latin typeface="Calibri"/>
            </a:endParaRPr>
          </a:p>
          <a:p>
            <a:pPr marL="342900" indent="-342900" algn="just">
              <a:buChar char="•"/>
            </a:pPr>
            <a:r>
              <a:rPr lang="en-US" sz="2400" dirty="0" err="1">
                <a:latin typeface="Calibri"/>
              </a:rPr>
              <a:t>Resitência</a:t>
            </a:r>
            <a:r>
              <a:rPr lang="en-US" sz="2400" dirty="0">
                <a:latin typeface="Calibri"/>
              </a:rPr>
              <a:t> a </a:t>
            </a:r>
            <a:r>
              <a:rPr lang="en-US" sz="2400" dirty="0" err="1">
                <a:latin typeface="Calibri"/>
              </a:rPr>
              <a:t>censura</a:t>
            </a:r>
            <a:endParaRPr lang="en-US" sz="2400" dirty="0">
              <a:latin typeface="Calibri"/>
            </a:endParaRPr>
          </a:p>
          <a:p>
            <a:pPr marL="342900" indent="-342900" algn="just">
              <a:buChar char="•"/>
            </a:pPr>
            <a:r>
              <a:rPr lang="en-US" sz="2400" dirty="0" err="1">
                <a:latin typeface="Calibri"/>
              </a:rPr>
              <a:t>Anonimato</a:t>
            </a:r>
            <a:endParaRPr lang="en-US" sz="2400" dirty="0">
              <a:latin typeface="Calibri"/>
            </a:endParaRPr>
          </a:p>
          <a:p>
            <a:pPr marL="342900" indent="-342900" algn="just">
              <a:buChar char="•"/>
            </a:pPr>
            <a:r>
              <a:rPr lang="en-US" sz="2400" dirty="0" err="1">
                <a:latin typeface="Calibri"/>
              </a:rPr>
              <a:t>Transparência</a:t>
            </a:r>
            <a:r>
              <a:rPr lang="en-US" sz="2400" dirty="0">
                <a:latin typeface="Calibri"/>
              </a:rPr>
              <a:t> de </a:t>
            </a:r>
            <a:r>
              <a:rPr lang="en-US" sz="2400" dirty="0" err="1">
                <a:latin typeface="Calibri"/>
              </a:rPr>
              <a:t>eventos</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Categorias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93</a:t>
            </a:fld>
            <a:r>
              <a:rPr lang="en-US"/>
              <a:t>]</a:t>
            </a:r>
            <a:endParaRPr/>
          </a:p>
        </p:txBody>
      </p:sp>
      <p:sp>
        <p:nvSpPr>
          <p:cNvPr id="3" name="Retângulo: Cantos Arredondados 2">
            <a:extLst>
              <a:ext uri="{FF2B5EF4-FFF2-40B4-BE49-F238E27FC236}">
                <a16:creationId xmlns:a16="http://schemas.microsoft.com/office/drawing/2014/main" id="{D3836BCB-B2E6-F4E1-53C9-2A45CF7E18C1}"/>
              </a:ext>
            </a:extLst>
          </p:cNvPr>
          <p:cNvSpPr/>
          <p:nvPr/>
        </p:nvSpPr>
        <p:spPr>
          <a:xfrm>
            <a:off x="3794760" y="758190"/>
            <a:ext cx="2628900" cy="60198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dirty="0">
                <a:latin typeface="Calibri"/>
                <a:cs typeface="Arial"/>
              </a:rPr>
              <a:t>Públicas</a:t>
            </a:r>
          </a:p>
        </p:txBody>
      </p:sp>
      <p:pic>
        <p:nvPicPr>
          <p:cNvPr id="2" name="Imagem 6">
            <a:extLst>
              <a:ext uri="{FF2B5EF4-FFF2-40B4-BE49-F238E27FC236}">
                <a16:creationId xmlns:a16="http://schemas.microsoft.com/office/drawing/2014/main" id="{89D43114-C9CE-70E6-E83D-26B2D44FF109}"/>
              </a:ext>
            </a:extLst>
          </p:cNvPr>
          <p:cNvPicPr>
            <a:picLocks noChangeAspect="1"/>
          </p:cNvPicPr>
          <p:nvPr/>
        </p:nvPicPr>
        <p:blipFill>
          <a:blip r:embed="rId3"/>
          <a:stretch>
            <a:fillRect/>
          </a:stretch>
        </p:blipFill>
        <p:spPr>
          <a:xfrm>
            <a:off x="5679758" y="1592580"/>
            <a:ext cx="2676525" cy="2476500"/>
          </a:xfrm>
          <a:prstGeom prst="rect">
            <a:avLst/>
          </a:prstGeom>
        </p:spPr>
      </p:pic>
      <p:sp>
        <p:nvSpPr>
          <p:cNvPr id="7" name="Retângulo: Cantos Arredondados 6">
            <a:extLst>
              <a:ext uri="{FF2B5EF4-FFF2-40B4-BE49-F238E27FC236}">
                <a16:creationId xmlns:a16="http://schemas.microsoft.com/office/drawing/2014/main" id="{BA0C9778-CF55-CBA6-BD1D-0D918C0B84E6}"/>
              </a:ext>
            </a:extLst>
          </p:cNvPr>
          <p:cNvSpPr/>
          <p:nvPr/>
        </p:nvSpPr>
        <p:spPr>
          <a:xfrm>
            <a:off x="563880" y="4347210"/>
            <a:ext cx="5859780" cy="48006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cs typeface="Arial"/>
              </a:rPr>
              <a:t>Premissa: Existência de usuários maliciosos</a:t>
            </a:r>
            <a:endParaRPr lang="pt-BR" dirty="0"/>
          </a:p>
        </p:txBody>
      </p:sp>
      <p:pic>
        <p:nvPicPr>
          <p:cNvPr id="8" name="Imagem 8" descr="Forma&#10;&#10;Descrição gerada automaticamente">
            <a:extLst>
              <a:ext uri="{FF2B5EF4-FFF2-40B4-BE49-F238E27FC236}">
                <a16:creationId xmlns:a16="http://schemas.microsoft.com/office/drawing/2014/main" id="{F4A4A287-5FE9-3C8F-B9C1-346F6D823E08}"/>
              </a:ext>
            </a:extLst>
          </p:cNvPr>
          <p:cNvPicPr>
            <a:picLocks noChangeAspect="1"/>
          </p:cNvPicPr>
          <p:nvPr/>
        </p:nvPicPr>
        <p:blipFill>
          <a:blip r:embed="rId4"/>
          <a:stretch>
            <a:fillRect/>
          </a:stretch>
        </p:blipFill>
        <p:spPr>
          <a:xfrm>
            <a:off x="3830955" y="1593533"/>
            <a:ext cx="857250" cy="1110615"/>
          </a:xfrm>
          <a:prstGeom prst="rect">
            <a:avLst/>
          </a:prstGeom>
        </p:spPr>
      </p:pic>
      <p:pic>
        <p:nvPicPr>
          <p:cNvPr id="9" name="Imagem 9" descr="Ícone&#10;&#10;Descrição gerada automaticamente">
            <a:extLst>
              <a:ext uri="{FF2B5EF4-FFF2-40B4-BE49-F238E27FC236}">
                <a16:creationId xmlns:a16="http://schemas.microsoft.com/office/drawing/2014/main" id="{B7E335D7-E9AE-BC8C-53A4-E61896D3498D}"/>
              </a:ext>
            </a:extLst>
          </p:cNvPr>
          <p:cNvPicPr>
            <a:picLocks noChangeAspect="1"/>
          </p:cNvPicPr>
          <p:nvPr/>
        </p:nvPicPr>
        <p:blipFill>
          <a:blip r:embed="rId5"/>
          <a:stretch>
            <a:fillRect/>
          </a:stretch>
        </p:blipFill>
        <p:spPr>
          <a:xfrm>
            <a:off x="6629400" y="150894"/>
            <a:ext cx="1295400" cy="1222213"/>
          </a:xfrm>
          <a:prstGeom prst="rect">
            <a:avLst/>
          </a:prstGeom>
        </p:spPr>
      </p:pic>
      <p:pic>
        <p:nvPicPr>
          <p:cNvPr id="11" name="Imagem 11" descr="Ícone&#10;&#10;Descrição gerada automaticamente">
            <a:extLst>
              <a:ext uri="{FF2B5EF4-FFF2-40B4-BE49-F238E27FC236}">
                <a16:creationId xmlns:a16="http://schemas.microsoft.com/office/drawing/2014/main" id="{40D970E2-F9A0-341E-9869-76DF03FA74D4}"/>
              </a:ext>
            </a:extLst>
          </p:cNvPr>
          <p:cNvPicPr>
            <a:picLocks noChangeAspect="1"/>
          </p:cNvPicPr>
          <p:nvPr/>
        </p:nvPicPr>
        <p:blipFill>
          <a:blip r:embed="rId6"/>
          <a:stretch>
            <a:fillRect/>
          </a:stretch>
        </p:blipFill>
        <p:spPr>
          <a:xfrm>
            <a:off x="7579042" y="4070985"/>
            <a:ext cx="981075" cy="910590"/>
          </a:xfrm>
          <a:prstGeom prst="rect">
            <a:avLst/>
          </a:prstGeom>
        </p:spPr>
      </p:pic>
    </p:spTree>
    <p:extLst>
      <p:ext uri="{BB962C8B-B14F-4D97-AF65-F5344CB8AC3E}">
        <p14:creationId xmlns:p14="http://schemas.microsoft.com/office/powerpoint/2010/main" val="2482316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Categorias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94</a:t>
            </a:fld>
            <a:r>
              <a:rPr lang="en-US"/>
              <a:t>]</a:t>
            </a:r>
            <a:endParaRPr/>
          </a:p>
        </p:txBody>
      </p:sp>
      <p:sp>
        <p:nvSpPr>
          <p:cNvPr id="3" name="Retângulo: Cantos Arredondados 2">
            <a:extLst>
              <a:ext uri="{FF2B5EF4-FFF2-40B4-BE49-F238E27FC236}">
                <a16:creationId xmlns:a16="http://schemas.microsoft.com/office/drawing/2014/main" id="{D3836BCB-B2E6-F4E1-53C9-2A45CF7E18C1}"/>
              </a:ext>
            </a:extLst>
          </p:cNvPr>
          <p:cNvSpPr/>
          <p:nvPr/>
        </p:nvSpPr>
        <p:spPr>
          <a:xfrm>
            <a:off x="3794760" y="758190"/>
            <a:ext cx="2628900" cy="60198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dirty="0">
                <a:latin typeface="Calibri"/>
                <a:cs typeface="Arial"/>
              </a:rPr>
              <a:t>Públicas</a:t>
            </a:r>
          </a:p>
        </p:txBody>
      </p:sp>
      <p:pic>
        <p:nvPicPr>
          <p:cNvPr id="8" name="Imagem 8" descr="Forma&#10;&#10;Descrição gerada automaticamente">
            <a:extLst>
              <a:ext uri="{FF2B5EF4-FFF2-40B4-BE49-F238E27FC236}">
                <a16:creationId xmlns:a16="http://schemas.microsoft.com/office/drawing/2014/main" id="{F4A4A287-5FE9-3C8F-B9C1-346F6D823E08}"/>
              </a:ext>
            </a:extLst>
          </p:cNvPr>
          <p:cNvPicPr>
            <a:picLocks noChangeAspect="1"/>
          </p:cNvPicPr>
          <p:nvPr/>
        </p:nvPicPr>
        <p:blipFill>
          <a:blip r:embed="rId3"/>
          <a:stretch>
            <a:fillRect/>
          </a:stretch>
        </p:blipFill>
        <p:spPr>
          <a:xfrm>
            <a:off x="1819275" y="1723073"/>
            <a:ext cx="750570" cy="965835"/>
          </a:xfrm>
          <a:prstGeom prst="rect">
            <a:avLst/>
          </a:prstGeom>
        </p:spPr>
      </p:pic>
      <p:pic>
        <p:nvPicPr>
          <p:cNvPr id="9" name="Imagem 9" descr="Ícone&#10;&#10;Descrição gerada automaticamente">
            <a:extLst>
              <a:ext uri="{FF2B5EF4-FFF2-40B4-BE49-F238E27FC236}">
                <a16:creationId xmlns:a16="http://schemas.microsoft.com/office/drawing/2014/main" id="{B7E335D7-E9AE-BC8C-53A4-E61896D3498D}"/>
              </a:ext>
            </a:extLst>
          </p:cNvPr>
          <p:cNvPicPr>
            <a:picLocks noChangeAspect="1"/>
          </p:cNvPicPr>
          <p:nvPr/>
        </p:nvPicPr>
        <p:blipFill>
          <a:blip r:embed="rId4"/>
          <a:stretch>
            <a:fillRect/>
          </a:stretch>
        </p:blipFill>
        <p:spPr>
          <a:xfrm>
            <a:off x="6149340" y="1720614"/>
            <a:ext cx="1104900" cy="1046953"/>
          </a:xfrm>
          <a:prstGeom prst="rect">
            <a:avLst/>
          </a:prstGeom>
        </p:spPr>
      </p:pic>
      <p:pic>
        <p:nvPicPr>
          <p:cNvPr id="4" name="Imagem 4" descr="Interface gráfica do usuário, Aplicativo, Site&#10;&#10;Descrição gerada automaticamente">
            <a:extLst>
              <a:ext uri="{FF2B5EF4-FFF2-40B4-BE49-F238E27FC236}">
                <a16:creationId xmlns:a16="http://schemas.microsoft.com/office/drawing/2014/main" id="{82CB4E86-4418-CA1E-08C9-6B213149B596}"/>
              </a:ext>
            </a:extLst>
          </p:cNvPr>
          <p:cNvPicPr>
            <a:picLocks noChangeAspect="1"/>
          </p:cNvPicPr>
          <p:nvPr/>
        </p:nvPicPr>
        <p:blipFill>
          <a:blip r:embed="rId5"/>
          <a:stretch>
            <a:fillRect/>
          </a:stretch>
        </p:blipFill>
        <p:spPr>
          <a:xfrm>
            <a:off x="304800" y="2653709"/>
            <a:ext cx="3855720" cy="2175423"/>
          </a:xfrm>
          <a:prstGeom prst="rect">
            <a:avLst/>
          </a:prstGeom>
          <a:ln>
            <a:noFill/>
          </a:ln>
          <a:effectLst>
            <a:softEdge rad="112500"/>
          </a:effectLst>
        </p:spPr>
      </p:pic>
      <p:pic>
        <p:nvPicPr>
          <p:cNvPr id="5" name="Imagem 5" descr="Tela de celular com aplicativo aberto&#10;&#10;Descrição gerada automaticamente">
            <a:extLst>
              <a:ext uri="{FF2B5EF4-FFF2-40B4-BE49-F238E27FC236}">
                <a16:creationId xmlns:a16="http://schemas.microsoft.com/office/drawing/2014/main" id="{C104652B-5D4A-B916-8DBD-0503F12B4065}"/>
              </a:ext>
            </a:extLst>
          </p:cNvPr>
          <p:cNvPicPr>
            <a:picLocks noChangeAspect="1"/>
          </p:cNvPicPr>
          <p:nvPr/>
        </p:nvPicPr>
        <p:blipFill>
          <a:blip r:embed="rId6"/>
          <a:stretch>
            <a:fillRect/>
          </a:stretch>
        </p:blipFill>
        <p:spPr>
          <a:xfrm>
            <a:off x="4351020" y="2858056"/>
            <a:ext cx="4701540" cy="1766729"/>
          </a:xfrm>
          <a:prstGeom prst="rect">
            <a:avLst/>
          </a:prstGeom>
          <a:ln>
            <a:noFill/>
          </a:ln>
          <a:effectLst>
            <a:softEdge rad="112500"/>
          </a:effectLst>
        </p:spPr>
      </p:pic>
    </p:spTree>
    <p:extLst>
      <p:ext uri="{BB962C8B-B14F-4D97-AF65-F5344CB8AC3E}">
        <p14:creationId xmlns:p14="http://schemas.microsoft.com/office/powerpoint/2010/main" val="3848451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Retângulo: Cantos Arredondados 4">
            <a:extLst>
              <a:ext uri="{FF2B5EF4-FFF2-40B4-BE49-F238E27FC236}">
                <a16:creationId xmlns:a16="http://schemas.microsoft.com/office/drawing/2014/main" id="{8E9F02D5-E020-8670-B691-4E6ED24962F9}"/>
              </a:ext>
            </a:extLst>
          </p:cNvPr>
          <p:cNvSpPr/>
          <p:nvPr/>
        </p:nvSpPr>
        <p:spPr>
          <a:xfrm>
            <a:off x="3794759" y="758190"/>
            <a:ext cx="2628900" cy="601980"/>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dirty="0" err="1">
                <a:latin typeface="Calibri"/>
                <a:cs typeface="Arial"/>
              </a:rPr>
              <a:t>Permissionadas</a:t>
            </a:r>
          </a:p>
        </p:txBody>
      </p:sp>
      <p:sp>
        <p:nvSpPr>
          <p:cNvPr id="231" name="Google Shape;231;g116d3f5ae16_1_0"/>
          <p:cNvSpPr txBox="1"/>
          <p:nvPr/>
        </p:nvSpPr>
        <p:spPr>
          <a:xfrm>
            <a:off x="565525" y="1695319"/>
            <a:ext cx="5898198" cy="2869431"/>
          </a:xfrm>
          <a:prstGeom prst="rect">
            <a:avLst/>
          </a:prstGeom>
          <a:noFill/>
          <a:ln>
            <a:noFill/>
          </a:ln>
        </p:spPr>
        <p:txBody>
          <a:bodyPr spcFirstLastPara="1" wrap="square" lIns="91425" tIns="91425" rIns="91425" bIns="91425" anchor="ctr" anchorCtr="0">
            <a:noAutofit/>
          </a:bodyPr>
          <a:lstStyle/>
          <a:p>
            <a:pPr marL="342900" indent="-342900" algn="just">
              <a:buChar char="•"/>
            </a:pPr>
            <a:r>
              <a:rPr lang="en-US" sz="2400" dirty="0" err="1">
                <a:latin typeface="Calibri"/>
              </a:rPr>
              <a:t>Ambiente</a:t>
            </a:r>
            <a:r>
              <a:rPr lang="en-US" sz="2400" dirty="0">
                <a:latin typeface="Calibri"/>
              </a:rPr>
              <a:t> </a:t>
            </a:r>
            <a:r>
              <a:rPr lang="en-US" sz="2400" dirty="0" err="1">
                <a:latin typeface="Calibri"/>
              </a:rPr>
              <a:t>empresarial</a:t>
            </a:r>
            <a:endParaRPr lang="en-US" sz="2400">
              <a:latin typeface="Calibri"/>
            </a:endParaRPr>
          </a:p>
          <a:p>
            <a:pPr marL="342900" indent="-342900" algn="just">
              <a:buChar char="•"/>
            </a:pPr>
            <a:r>
              <a:rPr lang="en-US" sz="2400" dirty="0" err="1">
                <a:latin typeface="Calibri"/>
              </a:rPr>
              <a:t>Ambiente</a:t>
            </a:r>
            <a:r>
              <a:rPr lang="en-US" sz="2400" dirty="0">
                <a:latin typeface="Calibri"/>
              </a:rPr>
              <a:t> </a:t>
            </a:r>
            <a:r>
              <a:rPr lang="en-US" sz="2400" dirty="0" err="1">
                <a:latin typeface="Calibri"/>
              </a:rPr>
              <a:t>governamental</a:t>
            </a:r>
            <a:endParaRPr lang="en-US" sz="2400" dirty="0">
              <a:latin typeface="Calibri"/>
            </a:endParaRPr>
          </a:p>
          <a:p>
            <a:pPr algn="just"/>
            <a:endParaRPr lang="en-US" sz="2400" dirty="0">
              <a:latin typeface="Calibri"/>
            </a:endParaRPr>
          </a:p>
          <a:p>
            <a:pPr marL="342900" indent="-342900" algn="just">
              <a:buChar char="•"/>
            </a:pPr>
            <a:endParaRPr lang="en-US" sz="2400" dirty="0">
              <a:latin typeface="Calibri"/>
            </a:endParaRPr>
          </a:p>
        </p:txBody>
      </p:sp>
      <p:sp>
        <p:nvSpPr>
          <p:cNvPr id="232" name="Google Shape;232;g116d3f5ae16_1_0"/>
          <p:cNvSpPr txBox="1"/>
          <p:nvPr/>
        </p:nvSpPr>
        <p:spPr>
          <a:xfrm>
            <a:off x="565525" y="636550"/>
            <a:ext cx="301818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Categorias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95</a:t>
            </a:fld>
            <a:r>
              <a:rPr lang="en-US"/>
              <a:t>]</a:t>
            </a:r>
            <a:endParaRPr/>
          </a:p>
        </p:txBody>
      </p:sp>
      <p:sp>
        <p:nvSpPr>
          <p:cNvPr id="2" name="Retângulo: Cantos Arredondados 1">
            <a:extLst>
              <a:ext uri="{FF2B5EF4-FFF2-40B4-BE49-F238E27FC236}">
                <a16:creationId xmlns:a16="http://schemas.microsoft.com/office/drawing/2014/main" id="{C39D477A-5B47-13C8-9BAC-20C51312350E}"/>
              </a:ext>
            </a:extLst>
          </p:cNvPr>
          <p:cNvSpPr/>
          <p:nvPr/>
        </p:nvSpPr>
        <p:spPr>
          <a:xfrm>
            <a:off x="563880" y="3699510"/>
            <a:ext cx="3017520" cy="58674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cs typeface="Arial"/>
              </a:rPr>
              <a:t>Transparência (dados públicos)</a:t>
            </a:r>
            <a:endParaRPr lang="pt-BR" dirty="0"/>
          </a:p>
        </p:txBody>
      </p:sp>
      <p:pic>
        <p:nvPicPr>
          <p:cNvPr id="3" name="Gráfico 5" descr="Fechar estrutura de tópicos">
            <a:extLst>
              <a:ext uri="{FF2B5EF4-FFF2-40B4-BE49-F238E27FC236}">
                <a16:creationId xmlns:a16="http://schemas.microsoft.com/office/drawing/2014/main" id="{CE56D701-0E99-2E30-0442-3398C9773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 y="3128010"/>
            <a:ext cx="1722120" cy="1722120"/>
          </a:xfrm>
          <a:prstGeom prst="rect">
            <a:avLst/>
          </a:prstGeom>
        </p:spPr>
      </p:pic>
      <p:pic>
        <p:nvPicPr>
          <p:cNvPr id="7" name="Imagem 9" descr="Ícone&#10;&#10;Descrição gerada automaticamente">
            <a:extLst>
              <a:ext uri="{FF2B5EF4-FFF2-40B4-BE49-F238E27FC236}">
                <a16:creationId xmlns:a16="http://schemas.microsoft.com/office/drawing/2014/main" id="{C9447AA2-E8F6-D705-9174-28D699AD7CFC}"/>
              </a:ext>
            </a:extLst>
          </p:cNvPr>
          <p:cNvPicPr>
            <a:picLocks noChangeAspect="1"/>
          </p:cNvPicPr>
          <p:nvPr/>
        </p:nvPicPr>
        <p:blipFill>
          <a:blip r:embed="rId5"/>
          <a:stretch>
            <a:fillRect/>
          </a:stretch>
        </p:blipFill>
        <p:spPr>
          <a:xfrm>
            <a:off x="5870258" y="1423035"/>
            <a:ext cx="2600325" cy="2495550"/>
          </a:xfrm>
          <a:prstGeom prst="rect">
            <a:avLst/>
          </a:prstGeom>
        </p:spPr>
      </p:pic>
    </p:spTree>
    <p:extLst>
      <p:ext uri="{BB962C8B-B14F-4D97-AF65-F5344CB8AC3E}">
        <p14:creationId xmlns:p14="http://schemas.microsoft.com/office/powerpoint/2010/main" val="11991553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Retângulo: Cantos Arredondados 4">
            <a:extLst>
              <a:ext uri="{FF2B5EF4-FFF2-40B4-BE49-F238E27FC236}">
                <a16:creationId xmlns:a16="http://schemas.microsoft.com/office/drawing/2014/main" id="{8E9F02D5-E020-8670-B691-4E6ED24962F9}"/>
              </a:ext>
            </a:extLst>
          </p:cNvPr>
          <p:cNvSpPr/>
          <p:nvPr/>
        </p:nvSpPr>
        <p:spPr>
          <a:xfrm>
            <a:off x="3794759" y="758190"/>
            <a:ext cx="2628900" cy="601980"/>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dirty="0" err="1">
                <a:latin typeface="Calibri"/>
                <a:cs typeface="Arial"/>
              </a:rPr>
              <a:t>Permissionadas</a:t>
            </a:r>
          </a:p>
        </p:txBody>
      </p:sp>
      <p:sp>
        <p:nvSpPr>
          <p:cNvPr id="231" name="Google Shape;231;g116d3f5ae16_1_0"/>
          <p:cNvSpPr txBox="1"/>
          <p:nvPr/>
        </p:nvSpPr>
        <p:spPr>
          <a:xfrm>
            <a:off x="565525" y="1695319"/>
            <a:ext cx="5898198" cy="2869431"/>
          </a:xfrm>
          <a:prstGeom prst="rect">
            <a:avLst/>
          </a:prstGeom>
          <a:noFill/>
          <a:ln>
            <a:noFill/>
          </a:ln>
        </p:spPr>
        <p:txBody>
          <a:bodyPr spcFirstLastPara="1" wrap="square" lIns="91425" tIns="91425" rIns="91425" bIns="91425" anchor="ctr" anchorCtr="0">
            <a:noAutofit/>
          </a:bodyPr>
          <a:lstStyle/>
          <a:p>
            <a:pPr marL="342900" indent="-342900" algn="just">
              <a:buChar char="•"/>
            </a:pPr>
            <a:r>
              <a:rPr lang="en-US" sz="2400" dirty="0" err="1">
                <a:latin typeface="Calibri"/>
              </a:rPr>
              <a:t>Ambiente</a:t>
            </a:r>
            <a:r>
              <a:rPr lang="en-US" sz="2400" dirty="0">
                <a:latin typeface="Calibri"/>
              </a:rPr>
              <a:t> </a:t>
            </a:r>
            <a:r>
              <a:rPr lang="en-US" sz="2400" dirty="0" err="1">
                <a:latin typeface="Calibri"/>
              </a:rPr>
              <a:t>empresarial</a:t>
            </a:r>
            <a:endParaRPr lang="en-US" sz="2400">
              <a:latin typeface="Calibri"/>
            </a:endParaRPr>
          </a:p>
          <a:p>
            <a:pPr marL="342900" indent="-342900" algn="just">
              <a:buChar char="•"/>
            </a:pPr>
            <a:r>
              <a:rPr lang="en-US" sz="2400" dirty="0" err="1">
                <a:latin typeface="Calibri"/>
              </a:rPr>
              <a:t>Ambiente</a:t>
            </a:r>
            <a:r>
              <a:rPr lang="en-US" sz="2400" dirty="0">
                <a:latin typeface="Calibri"/>
              </a:rPr>
              <a:t> </a:t>
            </a:r>
            <a:r>
              <a:rPr lang="en-US" sz="2400" dirty="0" err="1">
                <a:latin typeface="Calibri"/>
              </a:rPr>
              <a:t>governamental</a:t>
            </a:r>
            <a:endParaRPr lang="en-US" sz="2400" dirty="0">
              <a:latin typeface="Calibri"/>
            </a:endParaRPr>
          </a:p>
          <a:p>
            <a:pPr algn="just"/>
            <a:endParaRPr lang="en-US" sz="2400" dirty="0">
              <a:latin typeface="Calibri"/>
            </a:endParaRPr>
          </a:p>
          <a:p>
            <a:pPr marL="342900" indent="-342900" algn="just">
              <a:buChar char="•"/>
            </a:pPr>
            <a:endParaRPr lang="en-US" sz="2400" dirty="0">
              <a:latin typeface="Calibri"/>
            </a:endParaRPr>
          </a:p>
        </p:txBody>
      </p:sp>
      <p:sp>
        <p:nvSpPr>
          <p:cNvPr id="232" name="Google Shape;232;g116d3f5ae16_1_0"/>
          <p:cNvSpPr txBox="1"/>
          <p:nvPr/>
        </p:nvSpPr>
        <p:spPr>
          <a:xfrm>
            <a:off x="565525" y="636550"/>
            <a:ext cx="301818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Categorias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96</a:t>
            </a:fld>
            <a:r>
              <a:rPr lang="en-US"/>
              <a:t>]</a:t>
            </a:r>
            <a:endParaRPr/>
          </a:p>
        </p:txBody>
      </p:sp>
      <p:sp>
        <p:nvSpPr>
          <p:cNvPr id="2" name="Retângulo: Cantos Arredondados 1">
            <a:extLst>
              <a:ext uri="{FF2B5EF4-FFF2-40B4-BE49-F238E27FC236}">
                <a16:creationId xmlns:a16="http://schemas.microsoft.com/office/drawing/2014/main" id="{C39D477A-5B47-13C8-9BAC-20C51312350E}"/>
              </a:ext>
            </a:extLst>
          </p:cNvPr>
          <p:cNvSpPr/>
          <p:nvPr/>
        </p:nvSpPr>
        <p:spPr>
          <a:xfrm>
            <a:off x="563880" y="3699510"/>
            <a:ext cx="3017520" cy="58674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cs typeface="Arial"/>
              </a:rPr>
              <a:t>Transparência (dados públicos)</a:t>
            </a:r>
            <a:endParaRPr lang="pt-BR" dirty="0"/>
          </a:p>
        </p:txBody>
      </p:sp>
      <p:pic>
        <p:nvPicPr>
          <p:cNvPr id="3" name="Gráfico 5" descr="Fechar estrutura de tópicos">
            <a:extLst>
              <a:ext uri="{FF2B5EF4-FFF2-40B4-BE49-F238E27FC236}">
                <a16:creationId xmlns:a16="http://schemas.microsoft.com/office/drawing/2014/main" id="{CE56D701-0E99-2E30-0442-3398C9773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 y="3128010"/>
            <a:ext cx="1722120" cy="1722120"/>
          </a:xfrm>
          <a:prstGeom prst="rect">
            <a:avLst/>
          </a:prstGeom>
        </p:spPr>
      </p:pic>
      <p:sp>
        <p:nvSpPr>
          <p:cNvPr id="7" name="Seta: Curva para Cima 6">
            <a:extLst>
              <a:ext uri="{FF2B5EF4-FFF2-40B4-BE49-F238E27FC236}">
                <a16:creationId xmlns:a16="http://schemas.microsoft.com/office/drawing/2014/main" id="{C4F4448A-E2DD-432C-E83D-7047ABFC55F3}"/>
              </a:ext>
            </a:extLst>
          </p:cNvPr>
          <p:cNvSpPr/>
          <p:nvPr/>
        </p:nvSpPr>
        <p:spPr>
          <a:xfrm>
            <a:off x="5106924" y="4522470"/>
            <a:ext cx="1318260" cy="396240"/>
          </a:xfrm>
          <a:prstGeom prst="curved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solidFill>
                <a:schemeClr val="tx1"/>
              </a:solidFill>
            </a:endParaRPr>
          </a:p>
        </p:txBody>
      </p:sp>
      <p:sp>
        <p:nvSpPr>
          <p:cNvPr id="8" name="Retângulo: Cantos Arredondados 7">
            <a:extLst>
              <a:ext uri="{FF2B5EF4-FFF2-40B4-BE49-F238E27FC236}">
                <a16:creationId xmlns:a16="http://schemas.microsoft.com/office/drawing/2014/main" id="{E459811A-15FD-59B2-9CA0-44CA4E33C5D4}"/>
              </a:ext>
            </a:extLst>
          </p:cNvPr>
          <p:cNvSpPr/>
          <p:nvPr/>
        </p:nvSpPr>
        <p:spPr>
          <a:xfrm>
            <a:off x="6017895" y="4025265"/>
            <a:ext cx="2125980" cy="4191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cs typeface="Arial"/>
              </a:rPr>
              <a:t>Dados sensíveis</a:t>
            </a:r>
            <a:endParaRPr lang="pt-BR" dirty="0"/>
          </a:p>
        </p:txBody>
      </p:sp>
      <p:pic>
        <p:nvPicPr>
          <p:cNvPr id="9" name="Gráfico 6" descr="Banco com preenchimento sólido">
            <a:extLst>
              <a:ext uri="{FF2B5EF4-FFF2-40B4-BE49-F238E27FC236}">
                <a16:creationId xmlns:a16="http://schemas.microsoft.com/office/drawing/2014/main" id="{86CADDFF-CB91-B0A9-A3EC-CE5B43AF63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5740" y="2861310"/>
            <a:ext cx="1912620" cy="1912620"/>
          </a:xfrm>
          <a:prstGeom prst="rect">
            <a:avLst/>
          </a:prstGeom>
        </p:spPr>
      </p:pic>
      <p:pic>
        <p:nvPicPr>
          <p:cNvPr id="11" name="Imagem 9" descr="Ícone&#10;&#10;Descrição gerada automaticamente">
            <a:extLst>
              <a:ext uri="{FF2B5EF4-FFF2-40B4-BE49-F238E27FC236}">
                <a16:creationId xmlns:a16="http://schemas.microsoft.com/office/drawing/2014/main" id="{467D8C77-A9E6-B705-C420-F3E8079EFBF1}"/>
              </a:ext>
            </a:extLst>
          </p:cNvPr>
          <p:cNvPicPr>
            <a:picLocks noChangeAspect="1"/>
          </p:cNvPicPr>
          <p:nvPr/>
        </p:nvPicPr>
        <p:blipFill>
          <a:blip r:embed="rId7"/>
          <a:stretch>
            <a:fillRect/>
          </a:stretch>
        </p:blipFill>
        <p:spPr>
          <a:xfrm>
            <a:off x="5870258" y="1423035"/>
            <a:ext cx="2600325" cy="2495550"/>
          </a:xfrm>
          <a:prstGeom prst="rect">
            <a:avLst/>
          </a:prstGeom>
        </p:spPr>
      </p:pic>
    </p:spTree>
    <p:extLst>
      <p:ext uri="{BB962C8B-B14F-4D97-AF65-F5344CB8AC3E}">
        <p14:creationId xmlns:p14="http://schemas.microsoft.com/office/powerpoint/2010/main" val="31129606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Retângulo: Cantos Arredondados 4">
            <a:extLst>
              <a:ext uri="{FF2B5EF4-FFF2-40B4-BE49-F238E27FC236}">
                <a16:creationId xmlns:a16="http://schemas.microsoft.com/office/drawing/2014/main" id="{8E9F02D5-E020-8670-B691-4E6ED24962F9}"/>
              </a:ext>
            </a:extLst>
          </p:cNvPr>
          <p:cNvSpPr/>
          <p:nvPr/>
        </p:nvSpPr>
        <p:spPr>
          <a:xfrm>
            <a:off x="3794759" y="758190"/>
            <a:ext cx="2628900" cy="601980"/>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dirty="0" err="1">
                <a:latin typeface="Calibri"/>
                <a:cs typeface="Arial"/>
              </a:rPr>
              <a:t>Permissionadas</a:t>
            </a:r>
          </a:p>
        </p:txBody>
      </p:sp>
      <p:sp>
        <p:nvSpPr>
          <p:cNvPr id="231" name="Google Shape;231;g116d3f5ae16_1_0"/>
          <p:cNvSpPr txBox="1"/>
          <p:nvPr/>
        </p:nvSpPr>
        <p:spPr>
          <a:xfrm>
            <a:off x="565525" y="1695319"/>
            <a:ext cx="5898198" cy="2869431"/>
          </a:xfrm>
          <a:prstGeom prst="rect">
            <a:avLst/>
          </a:prstGeom>
          <a:noFill/>
          <a:ln>
            <a:noFill/>
          </a:ln>
        </p:spPr>
        <p:txBody>
          <a:bodyPr spcFirstLastPara="1" wrap="square" lIns="91425" tIns="91425" rIns="91425" bIns="91425" anchor="ctr" anchorCtr="0">
            <a:noAutofit/>
          </a:bodyPr>
          <a:lstStyle/>
          <a:p>
            <a:pPr marL="342900" indent="-342900" algn="just">
              <a:buChar char="•"/>
            </a:pPr>
            <a:r>
              <a:rPr lang="en-US" sz="2400" dirty="0" err="1">
                <a:latin typeface="Calibri"/>
              </a:rPr>
              <a:t>Ambiente</a:t>
            </a:r>
            <a:r>
              <a:rPr lang="en-US" sz="2400" dirty="0">
                <a:latin typeface="Calibri"/>
              </a:rPr>
              <a:t> </a:t>
            </a:r>
            <a:r>
              <a:rPr lang="en-US" sz="2400" dirty="0" err="1">
                <a:latin typeface="Calibri"/>
              </a:rPr>
              <a:t>empresarial</a:t>
            </a:r>
            <a:endParaRPr lang="en-US" sz="2400">
              <a:latin typeface="Calibri"/>
            </a:endParaRPr>
          </a:p>
          <a:p>
            <a:pPr marL="342900" indent="-342900" algn="just">
              <a:buChar char="•"/>
            </a:pPr>
            <a:r>
              <a:rPr lang="en-US" sz="2400" dirty="0" err="1">
                <a:latin typeface="Calibri"/>
              </a:rPr>
              <a:t>Ambiente</a:t>
            </a:r>
            <a:r>
              <a:rPr lang="en-US" sz="2400" dirty="0">
                <a:latin typeface="Calibri"/>
              </a:rPr>
              <a:t> </a:t>
            </a:r>
            <a:r>
              <a:rPr lang="en-US" sz="2400" dirty="0" err="1">
                <a:latin typeface="Calibri"/>
              </a:rPr>
              <a:t>governamental</a:t>
            </a:r>
            <a:endParaRPr lang="en-US" sz="2400" dirty="0">
              <a:latin typeface="Calibri"/>
            </a:endParaRPr>
          </a:p>
          <a:p>
            <a:pPr algn="just"/>
            <a:endParaRPr lang="en-US" sz="2400" dirty="0">
              <a:latin typeface="Calibri"/>
            </a:endParaRPr>
          </a:p>
          <a:p>
            <a:pPr marL="342900" indent="-342900" algn="just">
              <a:buChar char="•"/>
            </a:pPr>
            <a:endParaRPr lang="en-US" sz="2400" dirty="0">
              <a:latin typeface="Calibri"/>
            </a:endParaRPr>
          </a:p>
        </p:txBody>
      </p:sp>
      <p:sp>
        <p:nvSpPr>
          <p:cNvPr id="232" name="Google Shape;232;g116d3f5ae16_1_0"/>
          <p:cNvSpPr txBox="1"/>
          <p:nvPr/>
        </p:nvSpPr>
        <p:spPr>
          <a:xfrm>
            <a:off x="565525" y="636550"/>
            <a:ext cx="301818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Categorias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97</a:t>
            </a:fld>
            <a:r>
              <a:rPr lang="en-US"/>
              <a:t>]</a:t>
            </a:r>
            <a:endParaRPr/>
          </a:p>
        </p:txBody>
      </p:sp>
      <p:sp>
        <p:nvSpPr>
          <p:cNvPr id="2" name="Retângulo: Cantos Arredondados 1">
            <a:extLst>
              <a:ext uri="{FF2B5EF4-FFF2-40B4-BE49-F238E27FC236}">
                <a16:creationId xmlns:a16="http://schemas.microsoft.com/office/drawing/2014/main" id="{C39D477A-5B47-13C8-9BAC-20C51312350E}"/>
              </a:ext>
            </a:extLst>
          </p:cNvPr>
          <p:cNvSpPr/>
          <p:nvPr/>
        </p:nvSpPr>
        <p:spPr>
          <a:xfrm>
            <a:off x="563880" y="3699510"/>
            <a:ext cx="3017520" cy="58674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dirty="0">
                <a:cs typeface="Arial"/>
              </a:rPr>
              <a:t>Transparência (dados públicos)</a:t>
            </a:r>
            <a:endParaRPr lang="pt-BR" dirty="0"/>
          </a:p>
        </p:txBody>
      </p:sp>
      <p:pic>
        <p:nvPicPr>
          <p:cNvPr id="3" name="Gráfico 5" descr="Fechar estrutura de tópicos">
            <a:extLst>
              <a:ext uri="{FF2B5EF4-FFF2-40B4-BE49-F238E27FC236}">
                <a16:creationId xmlns:a16="http://schemas.microsoft.com/office/drawing/2014/main" id="{CE56D701-0E99-2E30-0442-3398C9773D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 y="3128010"/>
            <a:ext cx="1722120" cy="1722120"/>
          </a:xfrm>
          <a:prstGeom prst="rect">
            <a:avLst/>
          </a:prstGeom>
        </p:spPr>
      </p:pic>
      <p:pic>
        <p:nvPicPr>
          <p:cNvPr id="10" name="Imagem 10" descr="Forma, Polígono&#10;&#10;Descrição gerada automaticamente">
            <a:extLst>
              <a:ext uri="{FF2B5EF4-FFF2-40B4-BE49-F238E27FC236}">
                <a16:creationId xmlns:a16="http://schemas.microsoft.com/office/drawing/2014/main" id="{F7A4DEF5-3547-0BE5-A6B1-19DA8CBBFDC4}"/>
              </a:ext>
            </a:extLst>
          </p:cNvPr>
          <p:cNvPicPr>
            <a:picLocks noChangeAspect="1"/>
          </p:cNvPicPr>
          <p:nvPr/>
        </p:nvPicPr>
        <p:blipFill rotWithShape="1">
          <a:blip r:embed="rId5"/>
          <a:srcRect l="17857" r="17857" b="649"/>
          <a:stretch/>
        </p:blipFill>
        <p:spPr>
          <a:xfrm>
            <a:off x="5913120" y="2460171"/>
            <a:ext cx="2773684" cy="1305234"/>
          </a:xfrm>
          <a:prstGeom prst="rect">
            <a:avLst/>
          </a:prstGeom>
        </p:spPr>
      </p:pic>
      <p:pic>
        <p:nvPicPr>
          <p:cNvPr id="11" name="Imagem 11">
            <a:extLst>
              <a:ext uri="{FF2B5EF4-FFF2-40B4-BE49-F238E27FC236}">
                <a16:creationId xmlns:a16="http://schemas.microsoft.com/office/drawing/2014/main" id="{320FAD6E-06FB-40F1-5F5E-2A5CDFE696E1}"/>
              </a:ext>
            </a:extLst>
          </p:cNvPr>
          <p:cNvPicPr>
            <a:picLocks noChangeAspect="1"/>
          </p:cNvPicPr>
          <p:nvPr/>
        </p:nvPicPr>
        <p:blipFill>
          <a:blip r:embed="rId6"/>
          <a:stretch>
            <a:fillRect/>
          </a:stretch>
        </p:blipFill>
        <p:spPr>
          <a:xfrm>
            <a:off x="3795713" y="1836420"/>
            <a:ext cx="3747135" cy="480060"/>
          </a:xfrm>
          <a:prstGeom prst="rect">
            <a:avLst/>
          </a:prstGeom>
        </p:spPr>
      </p:pic>
      <p:pic>
        <p:nvPicPr>
          <p:cNvPr id="12" name="Imagem 12" descr="Fundo preto com letras brancas&#10;&#10;Descrição gerada automaticamente">
            <a:extLst>
              <a:ext uri="{FF2B5EF4-FFF2-40B4-BE49-F238E27FC236}">
                <a16:creationId xmlns:a16="http://schemas.microsoft.com/office/drawing/2014/main" id="{B8287E64-DBE2-8240-64C9-79B1AE2B941B}"/>
              </a:ext>
            </a:extLst>
          </p:cNvPr>
          <p:cNvPicPr>
            <a:picLocks noChangeAspect="1"/>
          </p:cNvPicPr>
          <p:nvPr/>
        </p:nvPicPr>
        <p:blipFill>
          <a:blip r:embed="rId7"/>
          <a:stretch>
            <a:fillRect/>
          </a:stretch>
        </p:blipFill>
        <p:spPr>
          <a:xfrm>
            <a:off x="4327208" y="3609975"/>
            <a:ext cx="1647825" cy="1253490"/>
          </a:xfrm>
          <a:prstGeom prst="rect">
            <a:avLst/>
          </a:prstGeom>
        </p:spPr>
      </p:pic>
      <p:sp>
        <p:nvSpPr>
          <p:cNvPr id="13" name="Retângulo: Cantos Arredondados 12">
            <a:extLst>
              <a:ext uri="{FF2B5EF4-FFF2-40B4-BE49-F238E27FC236}">
                <a16:creationId xmlns:a16="http://schemas.microsoft.com/office/drawing/2014/main" id="{FEF9CF2A-6491-971E-C6AF-1090E673B9CB}"/>
              </a:ext>
            </a:extLst>
          </p:cNvPr>
          <p:cNvSpPr/>
          <p:nvPr/>
        </p:nvSpPr>
        <p:spPr>
          <a:xfrm>
            <a:off x="6065519" y="4057650"/>
            <a:ext cx="2179320" cy="5867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dirty="0">
                <a:cs typeface="Arial"/>
              </a:rPr>
              <a:t>Corda (Consórcio R3)</a:t>
            </a:r>
          </a:p>
        </p:txBody>
      </p:sp>
    </p:spTree>
    <p:extLst>
      <p:ext uri="{BB962C8B-B14F-4D97-AF65-F5344CB8AC3E}">
        <p14:creationId xmlns:p14="http://schemas.microsoft.com/office/powerpoint/2010/main" val="16840531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Retângulo: Cantos Arredondados 4">
            <a:extLst>
              <a:ext uri="{FF2B5EF4-FFF2-40B4-BE49-F238E27FC236}">
                <a16:creationId xmlns:a16="http://schemas.microsoft.com/office/drawing/2014/main" id="{8E9F02D5-E020-8670-B691-4E6ED24962F9}"/>
              </a:ext>
            </a:extLst>
          </p:cNvPr>
          <p:cNvSpPr/>
          <p:nvPr/>
        </p:nvSpPr>
        <p:spPr>
          <a:xfrm>
            <a:off x="3794759" y="758190"/>
            <a:ext cx="2628900" cy="601980"/>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dirty="0" err="1">
                <a:latin typeface="Calibri"/>
                <a:cs typeface="Arial"/>
              </a:rPr>
              <a:t>Permissionadas</a:t>
            </a:r>
          </a:p>
        </p:txBody>
      </p:sp>
      <p:sp>
        <p:nvSpPr>
          <p:cNvPr id="232" name="Google Shape;232;g116d3f5ae16_1_0"/>
          <p:cNvSpPr txBox="1"/>
          <p:nvPr/>
        </p:nvSpPr>
        <p:spPr>
          <a:xfrm>
            <a:off x="565525" y="636550"/>
            <a:ext cx="301818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Categorias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98</a:t>
            </a:fld>
            <a:r>
              <a:rPr lang="en-US"/>
              <a:t>]</a:t>
            </a:r>
            <a:endParaRPr/>
          </a:p>
        </p:txBody>
      </p:sp>
      <p:pic>
        <p:nvPicPr>
          <p:cNvPr id="4" name="Imagem 9">
            <a:extLst>
              <a:ext uri="{FF2B5EF4-FFF2-40B4-BE49-F238E27FC236}">
                <a16:creationId xmlns:a16="http://schemas.microsoft.com/office/drawing/2014/main" id="{96FEA702-8F30-2688-DFC8-5DCF0A6680B2}"/>
              </a:ext>
            </a:extLst>
          </p:cNvPr>
          <p:cNvPicPr>
            <a:picLocks noChangeAspect="1"/>
          </p:cNvPicPr>
          <p:nvPr/>
        </p:nvPicPr>
        <p:blipFill>
          <a:blip r:embed="rId3"/>
          <a:stretch>
            <a:fillRect/>
          </a:stretch>
        </p:blipFill>
        <p:spPr>
          <a:xfrm>
            <a:off x="662940" y="1559689"/>
            <a:ext cx="7825740" cy="3429000"/>
          </a:xfrm>
          <a:prstGeom prst="rect">
            <a:avLst/>
          </a:prstGeom>
        </p:spPr>
      </p:pic>
      <p:sp>
        <p:nvSpPr>
          <p:cNvPr id="10" name="CaixaDeTexto 9">
            <a:extLst>
              <a:ext uri="{FF2B5EF4-FFF2-40B4-BE49-F238E27FC236}">
                <a16:creationId xmlns:a16="http://schemas.microsoft.com/office/drawing/2014/main" id="{437B35F0-9E0F-1FB5-B5AF-15B0220389EF}"/>
              </a:ext>
            </a:extLst>
          </p:cNvPr>
          <p:cNvSpPr txBox="1"/>
          <p:nvPr/>
        </p:nvSpPr>
        <p:spPr>
          <a:xfrm>
            <a:off x="7048500" y="1634490"/>
            <a:ext cx="150876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Fonte: hyperlegder.org</a:t>
            </a:r>
          </a:p>
        </p:txBody>
      </p:sp>
    </p:spTree>
    <p:extLst>
      <p:ext uri="{BB962C8B-B14F-4D97-AF65-F5344CB8AC3E}">
        <p14:creationId xmlns:p14="http://schemas.microsoft.com/office/powerpoint/2010/main" val="743802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6" name="Retângulo: Cantos Arredondados 5">
            <a:extLst>
              <a:ext uri="{FF2B5EF4-FFF2-40B4-BE49-F238E27FC236}">
                <a16:creationId xmlns:a16="http://schemas.microsoft.com/office/drawing/2014/main" id="{6B5271DC-2794-1DC8-B5D9-8C779CFCF216}"/>
              </a:ext>
            </a:extLst>
          </p:cNvPr>
          <p:cNvSpPr/>
          <p:nvPr/>
        </p:nvSpPr>
        <p:spPr>
          <a:xfrm>
            <a:off x="3794759" y="758189"/>
            <a:ext cx="2628900" cy="60198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dirty="0">
                <a:latin typeface="Calibri"/>
                <a:cs typeface="Arial"/>
              </a:rPr>
              <a:t>Híbridas</a:t>
            </a:r>
          </a:p>
        </p:txBody>
      </p:sp>
      <p:sp>
        <p:nvSpPr>
          <p:cNvPr id="231" name="Google Shape;231;g116d3f5ae16_1_0"/>
          <p:cNvSpPr txBox="1"/>
          <p:nvPr/>
        </p:nvSpPr>
        <p:spPr>
          <a:xfrm>
            <a:off x="565525" y="1695319"/>
            <a:ext cx="5898198" cy="2869431"/>
          </a:xfrm>
          <a:prstGeom prst="rect">
            <a:avLst/>
          </a:prstGeom>
          <a:noFill/>
          <a:ln>
            <a:noFill/>
          </a:ln>
        </p:spPr>
        <p:txBody>
          <a:bodyPr spcFirstLastPara="1" wrap="square" lIns="91425" tIns="91425" rIns="91425" bIns="91425" anchor="ctr" anchorCtr="0">
            <a:noAutofit/>
          </a:bodyPr>
          <a:lstStyle/>
          <a:p>
            <a:pPr marL="342900" indent="-342900" algn="just">
              <a:buChar char="•"/>
            </a:pPr>
            <a:r>
              <a:rPr lang="en-US" sz="2400" dirty="0" err="1">
                <a:latin typeface="Calibri"/>
              </a:rPr>
              <a:t>Privacidade</a:t>
            </a:r>
            <a:r>
              <a:rPr lang="en-US" sz="2400" dirty="0">
                <a:latin typeface="Calibri"/>
              </a:rPr>
              <a:t> </a:t>
            </a:r>
            <a:r>
              <a:rPr lang="en-US" sz="2400" dirty="0" err="1">
                <a:latin typeface="Calibri"/>
              </a:rPr>
              <a:t>parcial</a:t>
            </a:r>
          </a:p>
          <a:p>
            <a:pPr marL="342900" indent="-342900" algn="just">
              <a:buChar char="•"/>
            </a:pPr>
            <a:r>
              <a:rPr lang="en-US" sz="2400" dirty="0">
                <a:latin typeface="Calibri"/>
              </a:rPr>
              <a:t>Tokens </a:t>
            </a:r>
            <a:r>
              <a:rPr lang="en-US" sz="2400" dirty="0" err="1">
                <a:latin typeface="Calibri"/>
              </a:rPr>
              <a:t>próprios</a:t>
            </a:r>
          </a:p>
          <a:p>
            <a:pPr algn="just"/>
            <a:endParaRPr lang="en-US" sz="2400" dirty="0">
              <a:latin typeface="Calibri"/>
            </a:endParaRPr>
          </a:p>
          <a:p>
            <a:pPr algn="just"/>
            <a:endParaRPr lang="en-US" sz="2400" dirty="0">
              <a:latin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dirty="0" err="1">
                <a:solidFill>
                  <a:srgbClr val="EA4E60"/>
                </a:solidFill>
                <a:latin typeface="Century Gothic"/>
                <a:ea typeface="Century Gothic"/>
                <a:cs typeface="Century Gothic"/>
              </a:rPr>
              <a:t>Categorias</a:t>
            </a:r>
            <a:endParaRPr lang="en-US" sz="4000" b="1" i="0" u="none" strike="noStrike" cap="none" dirty="0"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99</a:t>
            </a:fld>
            <a:r>
              <a:rPr lang="en-US"/>
              <a:t>]</a:t>
            </a:r>
            <a:endParaRPr/>
          </a:p>
        </p:txBody>
      </p:sp>
      <p:pic>
        <p:nvPicPr>
          <p:cNvPr id="2" name="Imagem 2" descr="Uma imagem contendo Forma&#10;&#10;Descrição gerada automaticamente">
            <a:extLst>
              <a:ext uri="{FF2B5EF4-FFF2-40B4-BE49-F238E27FC236}">
                <a16:creationId xmlns:a16="http://schemas.microsoft.com/office/drawing/2014/main" id="{C7514FD3-462D-2E84-6BE8-E606DD56A0EB}"/>
              </a:ext>
            </a:extLst>
          </p:cNvPr>
          <p:cNvPicPr>
            <a:picLocks noChangeAspect="1"/>
          </p:cNvPicPr>
          <p:nvPr/>
        </p:nvPicPr>
        <p:blipFill>
          <a:blip r:embed="rId3"/>
          <a:stretch>
            <a:fillRect/>
          </a:stretch>
        </p:blipFill>
        <p:spPr>
          <a:xfrm>
            <a:off x="3412808" y="2837498"/>
            <a:ext cx="1343025" cy="1343025"/>
          </a:xfrm>
          <a:prstGeom prst="rect">
            <a:avLst/>
          </a:prstGeom>
        </p:spPr>
      </p:pic>
      <p:sp>
        <p:nvSpPr>
          <p:cNvPr id="3" name="Retângulo: Cantos Arredondados 2">
            <a:extLst>
              <a:ext uri="{FF2B5EF4-FFF2-40B4-BE49-F238E27FC236}">
                <a16:creationId xmlns:a16="http://schemas.microsoft.com/office/drawing/2014/main" id="{A8CCD115-1174-E33C-4455-17E847791320}"/>
              </a:ext>
            </a:extLst>
          </p:cNvPr>
          <p:cNvSpPr/>
          <p:nvPr/>
        </p:nvSpPr>
        <p:spPr>
          <a:xfrm>
            <a:off x="6614160" y="4248150"/>
            <a:ext cx="1821180" cy="5029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dirty="0">
                <a:cs typeface="Arial"/>
              </a:rPr>
              <a:t>Nodes emissores</a:t>
            </a:r>
            <a:endParaRPr lang="pt-BR" dirty="0"/>
          </a:p>
        </p:txBody>
      </p:sp>
      <p:sp>
        <p:nvSpPr>
          <p:cNvPr id="5" name="Retângulo: Cantos Arredondados 4">
            <a:extLst>
              <a:ext uri="{FF2B5EF4-FFF2-40B4-BE49-F238E27FC236}">
                <a16:creationId xmlns:a16="http://schemas.microsoft.com/office/drawing/2014/main" id="{3A35C063-2A98-3274-0B2B-D6E794AEE63C}"/>
              </a:ext>
            </a:extLst>
          </p:cNvPr>
          <p:cNvSpPr/>
          <p:nvPr/>
        </p:nvSpPr>
        <p:spPr>
          <a:xfrm>
            <a:off x="358139" y="4248149"/>
            <a:ext cx="1821180" cy="502920"/>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dirty="0">
                <a:cs typeface="Arial"/>
              </a:rPr>
              <a:t>Tokens</a:t>
            </a:r>
            <a:endParaRPr lang="pt-BR" dirty="0"/>
          </a:p>
        </p:txBody>
      </p:sp>
      <p:sp>
        <p:nvSpPr>
          <p:cNvPr id="7" name="Seta: para a Direita 6">
            <a:extLst>
              <a:ext uri="{FF2B5EF4-FFF2-40B4-BE49-F238E27FC236}">
                <a16:creationId xmlns:a16="http://schemas.microsoft.com/office/drawing/2014/main" id="{C5163A15-619B-394E-7B7C-B96051088918}"/>
              </a:ext>
            </a:extLst>
          </p:cNvPr>
          <p:cNvSpPr/>
          <p:nvPr/>
        </p:nvSpPr>
        <p:spPr>
          <a:xfrm>
            <a:off x="2465451" y="4255389"/>
            <a:ext cx="975360" cy="48768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766769DB-0A5C-C133-473D-3652D360D8BE}"/>
              </a:ext>
            </a:extLst>
          </p:cNvPr>
          <p:cNvSpPr/>
          <p:nvPr/>
        </p:nvSpPr>
        <p:spPr>
          <a:xfrm>
            <a:off x="3695699" y="4255769"/>
            <a:ext cx="1821180" cy="502920"/>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dirty="0">
                <a:cs typeface="Arial"/>
              </a:rPr>
              <a:t>Função na rede</a:t>
            </a:r>
            <a:endParaRPr lang="pt-BR" dirty="0"/>
          </a:p>
        </p:txBody>
      </p:sp>
      <p:pic>
        <p:nvPicPr>
          <p:cNvPr id="10" name="Imagem 2" descr="Desenho de pessoa em pé&#10;&#10;Descrição gerada automaticamente">
            <a:extLst>
              <a:ext uri="{FF2B5EF4-FFF2-40B4-BE49-F238E27FC236}">
                <a16:creationId xmlns:a16="http://schemas.microsoft.com/office/drawing/2014/main" id="{B8174638-061A-EA1A-33FB-82E919A2AABC}"/>
              </a:ext>
            </a:extLst>
          </p:cNvPr>
          <p:cNvPicPr>
            <a:picLocks noChangeAspect="1"/>
          </p:cNvPicPr>
          <p:nvPr/>
        </p:nvPicPr>
        <p:blipFill>
          <a:blip r:embed="rId4"/>
          <a:stretch>
            <a:fillRect/>
          </a:stretch>
        </p:blipFill>
        <p:spPr>
          <a:xfrm>
            <a:off x="5823117" y="1696098"/>
            <a:ext cx="2933987" cy="2147546"/>
          </a:xfrm>
          <a:prstGeom prst="rect">
            <a:avLst/>
          </a:prstGeom>
        </p:spPr>
      </p:pic>
      <p:pic>
        <p:nvPicPr>
          <p:cNvPr id="13" name="Imagem 13" descr="Logotipo&#10;&#10;Descrição gerada automaticamente">
            <a:extLst>
              <a:ext uri="{FF2B5EF4-FFF2-40B4-BE49-F238E27FC236}">
                <a16:creationId xmlns:a16="http://schemas.microsoft.com/office/drawing/2014/main" id="{8ED6D8D8-6DFC-0C3F-CFBD-BEE1A5458197}"/>
              </a:ext>
            </a:extLst>
          </p:cNvPr>
          <p:cNvPicPr>
            <a:picLocks noChangeAspect="1"/>
          </p:cNvPicPr>
          <p:nvPr/>
        </p:nvPicPr>
        <p:blipFill>
          <a:blip r:embed="rId5"/>
          <a:stretch>
            <a:fillRect/>
          </a:stretch>
        </p:blipFill>
        <p:spPr>
          <a:xfrm>
            <a:off x="4671060" y="1584769"/>
            <a:ext cx="1150620" cy="1150620"/>
          </a:xfrm>
          <a:prstGeom prst="rect">
            <a:avLst/>
          </a:prstGeom>
        </p:spPr>
      </p:pic>
    </p:spTree>
    <p:extLst>
      <p:ext uri="{BB962C8B-B14F-4D97-AF65-F5344CB8AC3E}">
        <p14:creationId xmlns:p14="http://schemas.microsoft.com/office/powerpoint/2010/main" val="26212051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SharedWithUsers xmlns="19483571-f922-4e8e-9c1c-26f0a2252132">
      <UserInfo>
        <DisplayName/>
        <AccountId xsi:nil="true"/>
        <AccountType/>
      </UserInfo>
    </SharedWithUsers>
    <MediaLengthInSeconds xmlns="851b35d3-0456-4d6a-bc2f-da927e91d15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36EE4A-77CB-40F8-99E6-2229B4F7F44C}">
  <ds:schemaRefs>
    <ds:schemaRef ds:uri="19483571-f922-4e8e-9c1c-26f0a2252132"/>
    <ds:schemaRef ds:uri="851b35d3-0456-4d6a-bc2f-da927e91d158"/>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AE2974E-69FB-4C22-B515-392759A8F97A}">
  <ds:schemaRefs>
    <ds:schemaRef ds:uri="19483571-f922-4e8e-9c1c-26f0a2252132"/>
    <ds:schemaRef ds:uri="851b35d3-0456-4d6a-bc2f-da927e91d15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42222EA-95A6-4A03-8019-C3F3BDAED6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112</Slides>
  <Notes>112</Notes>
  <HiddenSlides>0</HiddenSlides>
  <ScaleCrop>false</ScaleCrop>
  <HeadingPairs>
    <vt:vector size="4" baseType="variant">
      <vt:variant>
        <vt:lpstr>Tema</vt:lpstr>
      </vt:variant>
      <vt:variant>
        <vt:i4>1</vt:i4>
      </vt:variant>
      <vt:variant>
        <vt:lpstr>Títulos de slides</vt:lpstr>
      </vt:variant>
      <vt:variant>
        <vt:i4>112</vt:i4>
      </vt:variant>
    </vt:vector>
  </HeadingPairs>
  <TitlesOfParts>
    <vt:vector size="113" baseType="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926</cp:revision>
  <dcterms:modified xsi:type="dcterms:W3CDTF">2024-08-02T23:02:03Z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ies>
</file>